
<file path=[Content_Types].xml><?xml version="1.0" encoding="utf-8"?>
<Types xmlns="http://schemas.openxmlformats.org/package/2006/content-types">
  <Default Extension="rels" ContentType="application/vnd.openxmlformats-package.relationships+xml"/>
  <Override PartName="/ppt/slides/slide14.xml" ContentType="application/vnd.openxmlformats-officedocument.presentationml.slide+xml"/>
  <Override PartName="/ppt/slideMasters/slideMaster2.xml" ContentType="application/vnd.openxmlformats-officedocument.presentationml.slideMaster+xml"/>
  <Override PartName="/ppt/embeddings/oleObject1.bin" ContentType="application/vnd.openxmlformats-officedocument.oleObject"/>
  <Default Extension="xml" ContentType="application/xml"/>
  <Override PartName="/ppt/slides/slide45.xml" ContentType="application/vnd.openxmlformats-officedocument.presentationml.slide+xml"/>
  <Override PartName="/ppt/tableStyles.xml" ContentType="application/vnd.openxmlformats-officedocument.presentationml.tableStyles+xml"/>
  <Override PartName="/ppt/notesSlides/notesSlide1.xml" ContentType="application/vnd.openxmlformats-officedocument.presentationml.notesSlide+xml"/>
  <Override PartName="/ppt/slideLayouts/slideLayout16.xml" ContentType="application/vnd.openxmlformats-officedocument.presentationml.slideLayout+xml"/>
  <Override PartName="/ppt/slides/slide28.xml" ContentType="application/vnd.openxmlformats-officedocument.presentationml.slide+xml"/>
  <Override PartName="/ppt/slides/slide21.xml" ContentType="application/vnd.openxmlformats-officedocument.presentationml.slide+xml"/>
  <Override PartName="/ppt/slides/slide37.xml" ContentType="application/vnd.openxmlformats-officedocument.presentationml.slide+xml"/>
  <Override PartName="/ppt/slides/slide5.xml" ContentType="application/vnd.openxmlformats-officedocument.presentationml.slide+xml"/>
  <Override PartName="/ppt/slideLayouts/slideLayout5.xml" ContentType="application/vnd.openxmlformats-officedocument.presentationml.slideLayout+xml"/>
  <Override PartName="/ppt/slides/slide30.xml" ContentType="application/vnd.openxmlformats-officedocument.presentationml.slide+xml"/>
  <Override PartName="/ppt/slides/slide13.xml" ContentType="application/vnd.openxmlformats-officedocument.presentationml.slide+xml"/>
  <Override PartName="/ppt/slideMasters/slideMaster1.xml" ContentType="application/vnd.openxmlformats-officedocument.presentationml.slideMaster+xml"/>
  <Override PartName="/docProps/core.xml" ContentType="application/vnd.openxmlformats-package.core-properties+xml"/>
  <Override PartName="/ppt/notesSlides/notesSlide7.xml" ContentType="application/vnd.openxmlformats-officedocument.presentationml.notesSlide+xml"/>
  <Override PartName="/ppt/slides/slide44.xml" ContentType="application/vnd.openxmlformats-officedocument.presentationml.slide+xml"/>
  <Override PartName="/ppt/handoutMasters/handoutMaster1.xml" ContentType="application/vnd.openxmlformats-officedocument.presentationml.handoutMaster+xml"/>
  <Override PartName="/ppt/slideLayouts/slideLayout15.xml" ContentType="application/vnd.openxmlformats-officedocument.presentationml.slideLayout+xml"/>
  <Override PartName="/ppt/slides/slide27.xml" ContentType="application/vnd.openxmlformats-officedocument.presentationml.slide+xml"/>
  <Default Extension="vml" ContentType="application/vnd.openxmlformats-officedocument.vmlDrawing"/>
  <Override PartName="/ppt/slides/slide20.xml" ContentType="application/vnd.openxmlformats-officedocument.presentationml.slide+xml"/>
  <Override PartName="/ppt/slides/slide36.xml" ContentType="application/vnd.openxmlformats-officedocument.presentationml.slide+xml"/>
  <Override PartName="/ppt/slideLayouts/slideLayout24.xml" ContentType="application/vnd.openxmlformats-officedocument.presentationml.slideLayout+xml"/>
  <Override PartName="/ppt/slides/slide4.xml" ContentType="application/vnd.openxmlformats-officedocument.presentationml.slide+xml"/>
  <Override PartName="/ppt/slides/slide19.xml" ContentType="application/vnd.openxmlformats-officedocument.presentationml.slide+xml"/>
  <Override PartName="/ppt/slideLayouts/slideLayout4.xml" ContentType="application/vnd.openxmlformats-officedocument.presentationml.slideLayout+xml"/>
  <Default Extension="png" ContentType="image/png"/>
  <Override PartName="/ppt/slides/slide12.xml" ContentType="application/vnd.openxmlformats-officedocument.presentationml.slide+xml"/>
  <Override PartName="/ppt/notesSlides/notesSlide6.xml" ContentType="application/vnd.openxmlformats-officedocument.presentationml.notesSlide+xml"/>
  <Override PartName="/ppt/presProps.xml" ContentType="application/vnd.openxmlformats-officedocument.presentationml.presProps+xml"/>
  <Override PartName="/ppt/slides/slide43.xml" ContentType="application/vnd.openxmlformats-officedocument.presentationml.slide+xml"/>
  <Default Extension="pict" ContentType="image/pict"/>
  <Override PartName="/ppt/slides/slide26.xml" ContentType="application/vnd.openxmlformats-officedocument.presentationml.slide+xml"/>
  <Override PartName="/ppt/slideLayouts/slideLayout14.xml" ContentType="application/vnd.openxmlformats-officedocument.presentationml.slideLayout+xml"/>
  <Override PartName="/ppt/slides/slide35.xml" ContentType="application/vnd.openxmlformats-officedocument.presentationml.slide+xml"/>
  <Override PartName="/ppt/slideLayouts/slideLayout23.xml" ContentType="application/vnd.openxmlformats-officedocument.presentationml.slideLayout+xml"/>
  <Override PartName="/ppt/slides/slide3.xml" ContentType="application/vnd.openxmlformats-officedocument.presentationml.slide+xml"/>
  <Override PartName="/ppt/slides/slide18.xml" ContentType="application/vnd.openxmlformats-officedocument.presentationml.slide+xml"/>
  <Override PartName="/ppt/slideLayouts/slideLayout3.xml" ContentType="application/vnd.openxmlformats-officedocument.presentationml.slideLayout+xml"/>
  <Override PartName="/ppt/slides/slide11.xml" ContentType="application/vnd.openxmlformats-officedocument.presentationml.slide+xml"/>
  <Override PartName="/ppt/slides/slide49.xml" ContentType="application/vnd.openxmlformats-officedocument.presentationml.slide+xml"/>
  <Override PartName="/ppt/notesSlides/notesSlide5.xml" ContentType="application/vnd.openxmlformats-officedocument.presentationml.notesSlide+xml"/>
  <Override PartName="/ppt/slides/slide42.xml" ContentType="application/vnd.openxmlformats-officedocument.presentationml.slide+xml"/>
  <Override PartName="/ppt/theme/theme4.xml" ContentType="application/vnd.openxmlformats-officedocument.theme+xml"/>
  <Override PartName="/ppt/slideLayouts/slideLayout13.xml" ContentType="application/vnd.openxmlformats-officedocument.presentationml.slideLayout+xml"/>
  <Override PartName="/ppt/slides/slide25.xml" ContentType="application/vnd.openxmlformats-officedocument.presentationml.slide+xml"/>
  <Override PartName="/ppt/slides/slide51.xml" ContentType="application/vnd.openxmlformats-officedocument.presentationml.slide+xml"/>
  <Override PartName="/ppt/slides/slide9.xml" ContentType="application/vnd.openxmlformats-officedocument.presentationml.slide+xml"/>
  <Override PartName="/ppt/slideLayouts/slideLayout9.xml" ContentType="application/vnd.openxmlformats-officedocument.presentationml.slideLayout+xml"/>
  <Override PartName="/ppt/slides/slide34.xml" ContentType="application/vnd.openxmlformats-officedocument.presentationml.slide+xml"/>
  <Override PartName="/ppt/slideLayouts/slideLayout22.xml" ContentType="application/vnd.openxmlformats-officedocument.presentationml.slideLayout+xml"/>
  <Override PartName="/ppt/slides/slide2.xml" ContentType="application/vnd.openxmlformats-officedocument.presentationml.slide+xml"/>
  <Override PartName="/ppt/tags/tag1.xml" ContentType="application/vnd.openxmlformats-officedocument.presentationml.tags+xml"/>
  <Override PartName="/ppt/slideLayouts/slideLayout2.xml" ContentType="application/vnd.openxmlformats-officedocument.presentationml.slideLayout+xml"/>
  <Override PartName="/ppt/slides/slide17.xml" ContentType="application/vnd.openxmlformats-officedocument.presentationml.slide+xml"/>
  <Default Extension="xls" ContentType="application/vnd.ms-excel"/>
  <Override PartName="/ppt/slides/slide10.xml" ContentType="application/vnd.openxmlformats-officedocument.presentationml.slide+xml"/>
  <Override PartName="/docProps/app.xml" ContentType="application/vnd.openxmlformats-officedocument.extended-properties+xml"/>
  <Override PartName="/ppt/slides/slide48.xml" ContentType="application/vnd.openxmlformats-officedocument.presentationml.slide+xml"/>
  <Override PartName="/ppt/notesSlides/notesSlide4.xml" ContentType="application/vnd.openxmlformats-officedocument.presentationml.notesSlide+xml"/>
  <Override PartName="/ppt/slideLayouts/slideLayout19.xml" ContentType="application/vnd.openxmlformats-officedocument.presentationml.slideLayout+xml"/>
  <Override PartName="/ppt/slides/slide41.xml" ContentType="application/vnd.openxmlformats-officedocument.presentationml.slide+xml"/>
  <Override PartName="/ppt/theme/theme3.xml" ContentType="application/vnd.openxmlformats-officedocument.theme+xml"/>
  <Override PartName="/ppt/slideLayouts/slideLayout12.xml" ContentType="application/vnd.openxmlformats-officedocument.presentationml.slideLayout+xml"/>
  <Override PartName="/ppt/slides/slide24.xml" ContentType="application/vnd.openxmlformats-officedocument.presentationml.slide+xml"/>
  <Override PartName="/ppt/slides/slide50.xml" ContentType="application/vnd.openxmlformats-officedocument.presentationml.slide+xml"/>
  <Override PartName="/ppt/slides/slide8.xml" ContentType="application/vnd.openxmlformats-officedocument.presentationml.slide+xml"/>
  <Override PartName="/ppt/slideLayouts/slideLayout8.xml" ContentType="application/vnd.openxmlformats-officedocument.presentationml.slideLayout+xml"/>
  <Override PartName="/ppt/slideLayouts/slideLayout21.xml" ContentType="application/vnd.openxmlformats-officedocument.presentationml.slideLayout+xml"/>
  <Override PartName="/ppt/slides/slide33.xml" ContentType="application/vnd.openxmlformats-officedocument.presentationml.slide+xml"/>
  <Override PartName="/ppt/slides/slide1.xml" ContentType="application/vnd.openxmlformats-officedocument.presentationml.slide+xml"/>
  <Override PartName="/ppt/slideLayouts/slideLayout1.xml" ContentType="application/vnd.openxmlformats-officedocument.presentationml.slideLayout+xml"/>
  <Override PartName="/ppt/slides/slide16.xml" ContentType="application/vnd.openxmlformats-officedocument.presentationml.slide+xml"/>
  <Default Extension="jpeg" ContentType="image/jpeg"/>
  <Override PartName="/ppt/viewProps.xml" ContentType="application/vnd.openxmlformats-officedocument.presentationml.viewProps+xml"/>
  <Override PartName="/ppt/slides/slide47.xml" ContentType="application/vnd.openxmlformats-officedocument.presentationml.slide+xml"/>
  <Override PartName="/ppt/notesSlides/notesSlide3.xml" ContentType="application/vnd.openxmlformats-officedocument.presentationml.notesSlide+xml"/>
  <Override PartName="/ppt/slideLayouts/slideLayout18.xml" ContentType="application/vnd.openxmlformats-officedocument.presentationml.slideLayout+xml"/>
  <Override PartName="/ppt/slides/slide40.xml" ContentType="application/vnd.openxmlformats-officedocument.presentationml.slide+xml"/>
  <Override PartName="/ppt/theme/theme2.xml" ContentType="application/vnd.openxmlformats-officedocument.theme+xml"/>
  <Override PartName="/ppt/slideLayouts/slideLayout11.xml" ContentType="application/vnd.openxmlformats-officedocument.presentationml.slideLayout+xml"/>
  <Override PartName="/ppt/slides/slide39.xml" ContentType="application/vnd.openxmlformats-officedocument.presentationml.slide+xml"/>
  <Override PartName="/ppt/slides/slide23.xml" ContentType="application/vnd.openxmlformats-officedocument.presentationml.slide+xml"/>
  <Override PartName="/ppt/slides/slide7.xml" ContentType="application/vnd.openxmlformats-officedocument.presentationml.slide+xml"/>
  <Override PartName="/ppt/slideLayouts/slideLayout7.xml" ContentType="application/vnd.openxmlformats-officedocument.presentationml.slideLayout+xml"/>
  <Override PartName="/ppt/slideLayouts/slideLayout20.xml" ContentType="application/vnd.openxmlformats-officedocument.presentationml.slideLayout+xml"/>
  <Override PartName="/ppt/slides/slide32.xml" ContentType="application/vnd.openxmlformats-officedocument.presentationml.slide+xml"/>
  <Override PartName="/ppt/notesMasters/notesMaster1.xml" ContentType="application/vnd.openxmlformats-officedocument.presentationml.notesMaster+xml"/>
  <Override PartName="/ppt/slides/slide15.xml" ContentType="application/vnd.openxmlformats-officedocument.presentationml.slide+xml"/>
  <Override PartName="/ppt/slides/slide46.xml" ContentType="application/vnd.openxmlformats-officedocument.presentationml.slide+xml"/>
  <Override PartName="/ppt/notesSlides/notesSlide2.xml" ContentType="application/vnd.openxmlformats-officedocument.presentationml.notesSlide+xml"/>
  <Override PartName="/ppt/slideLayouts/slideLayout17.xml" ContentType="application/vnd.openxmlformats-officedocument.presentationml.slideLayout+xml"/>
  <Override PartName="/ppt/slides/slide29.xml" ContentType="application/vnd.openxmlformats-officedocument.presentationml.slide+xml"/>
  <Override PartName="/ppt/theme/theme1.xml" ContentType="application/vnd.openxmlformats-officedocument.theme+xml"/>
  <Override PartName="/ppt/slides/slide22.xml" ContentType="application/vnd.openxmlformats-officedocument.presentationml.slide+xml"/>
  <Override PartName="/ppt/slides/slide38.xml" ContentType="application/vnd.openxmlformats-officedocument.presentationml.slide+xml"/>
  <Override PartName="/ppt/presentation.xml" ContentType="application/vnd.openxmlformats-officedocument.presentationml.presentation.main+xml"/>
  <Override PartName="/ppt/slides/slide6.xml" ContentType="application/vnd.openxmlformats-officedocument.presentationml.slide+xml"/>
  <Override PartName="/ppt/slideLayouts/slideLayout10.xml" ContentType="application/vnd.openxmlformats-officedocument.presentationml.slideLayout+xml"/>
  <Override PartName="/ppt/slideLayouts/slideLayout6.xml" ContentType="application/vnd.openxmlformats-officedocument.presentationml.slideLayout+xml"/>
  <Override PartName="/ppt/slides/slide31.xml" ContentType="application/vnd.openxmlformats-officedocument.presentationml.slide+xml"/>
  <Default Extension="bin" ContentType="application/vnd.openxmlformats-officedocument.presentationml.printerSettings"/>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 id="2147483660" r:id="rId2"/>
  </p:sldMasterIdLst>
  <p:notesMasterIdLst>
    <p:notesMasterId r:id="rId54"/>
  </p:notesMasterIdLst>
  <p:handoutMasterIdLst>
    <p:handoutMasterId r:id="rId55"/>
  </p:handoutMasterIdLst>
  <p:sldIdLst>
    <p:sldId id="256" r:id="rId3"/>
    <p:sldId id="257" r:id="rId4"/>
    <p:sldId id="286" r:id="rId5"/>
    <p:sldId id="261" r:id="rId6"/>
    <p:sldId id="301" r:id="rId7"/>
    <p:sldId id="303" r:id="rId8"/>
    <p:sldId id="304" r:id="rId9"/>
    <p:sldId id="299" r:id="rId10"/>
    <p:sldId id="288" r:id="rId11"/>
    <p:sldId id="289" r:id="rId12"/>
    <p:sldId id="290" r:id="rId13"/>
    <p:sldId id="291" r:id="rId14"/>
    <p:sldId id="292" r:id="rId15"/>
    <p:sldId id="293" r:id="rId16"/>
    <p:sldId id="294" r:id="rId17"/>
    <p:sldId id="295" r:id="rId18"/>
    <p:sldId id="297" r:id="rId19"/>
    <p:sldId id="296" r:id="rId20"/>
    <p:sldId id="287" r:id="rId21"/>
    <p:sldId id="263" r:id="rId22"/>
    <p:sldId id="318" r:id="rId23"/>
    <p:sldId id="265" r:id="rId24"/>
    <p:sldId id="266" r:id="rId25"/>
    <p:sldId id="267" r:id="rId26"/>
    <p:sldId id="268" r:id="rId27"/>
    <p:sldId id="269" r:id="rId28"/>
    <p:sldId id="270" r:id="rId29"/>
    <p:sldId id="316" r:id="rId30"/>
    <p:sldId id="272" r:id="rId31"/>
    <p:sldId id="315" r:id="rId32"/>
    <p:sldId id="274" r:id="rId33"/>
    <p:sldId id="275" r:id="rId34"/>
    <p:sldId id="279" r:id="rId35"/>
    <p:sldId id="277" r:id="rId36"/>
    <p:sldId id="308" r:id="rId37"/>
    <p:sldId id="281" r:id="rId38"/>
    <p:sldId id="311" r:id="rId39"/>
    <p:sldId id="306" r:id="rId40"/>
    <p:sldId id="309" r:id="rId41"/>
    <p:sldId id="310" r:id="rId42"/>
    <p:sldId id="280" r:id="rId43"/>
    <p:sldId id="278" r:id="rId44"/>
    <p:sldId id="307" r:id="rId45"/>
    <p:sldId id="305" r:id="rId46"/>
    <p:sldId id="314" r:id="rId47"/>
    <p:sldId id="283" r:id="rId48"/>
    <p:sldId id="284" r:id="rId49"/>
    <p:sldId id="285" r:id="rId50"/>
    <p:sldId id="298" r:id="rId51"/>
    <p:sldId id="282" r:id="rId52"/>
    <p:sldId id="300" r:id="rId53"/>
  </p:sldIdLst>
  <p:sldSz cx="9144000" cy="6858000" type="screen4x3"/>
  <p:notesSz cx="7010400" cy="9296400"/>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charset="-128"/>
        <a:cs typeface="ＭＳ Ｐゴシック" charset="-128"/>
      </a:defRPr>
    </a:lvl1pPr>
    <a:lvl2pPr marL="457200" algn="l" defTabSz="457200" rtl="0" fontAlgn="base">
      <a:spcBef>
        <a:spcPct val="0"/>
      </a:spcBef>
      <a:spcAft>
        <a:spcPct val="0"/>
      </a:spcAft>
      <a:defRPr kern="1200">
        <a:solidFill>
          <a:schemeClr val="tx1"/>
        </a:solidFill>
        <a:latin typeface="Arial" charset="0"/>
        <a:ea typeface="ＭＳ Ｐゴシック" charset="-128"/>
        <a:cs typeface="ＭＳ Ｐゴシック" charset="-128"/>
      </a:defRPr>
    </a:lvl2pPr>
    <a:lvl3pPr marL="914400" algn="l" defTabSz="457200" rtl="0" fontAlgn="base">
      <a:spcBef>
        <a:spcPct val="0"/>
      </a:spcBef>
      <a:spcAft>
        <a:spcPct val="0"/>
      </a:spcAft>
      <a:defRPr kern="1200">
        <a:solidFill>
          <a:schemeClr val="tx1"/>
        </a:solidFill>
        <a:latin typeface="Arial" charset="0"/>
        <a:ea typeface="ＭＳ Ｐゴシック" charset="-128"/>
        <a:cs typeface="ＭＳ Ｐゴシック" charset="-128"/>
      </a:defRPr>
    </a:lvl3pPr>
    <a:lvl4pPr marL="1371600" algn="l" defTabSz="457200" rtl="0" fontAlgn="base">
      <a:spcBef>
        <a:spcPct val="0"/>
      </a:spcBef>
      <a:spcAft>
        <a:spcPct val="0"/>
      </a:spcAft>
      <a:defRPr kern="1200">
        <a:solidFill>
          <a:schemeClr val="tx1"/>
        </a:solidFill>
        <a:latin typeface="Arial" charset="0"/>
        <a:ea typeface="ＭＳ Ｐゴシック" charset="-128"/>
        <a:cs typeface="ＭＳ Ｐゴシック" charset="-128"/>
      </a:defRPr>
    </a:lvl4pPr>
    <a:lvl5pPr marL="1828800" algn="l" defTabSz="457200" rtl="0" fontAlgn="base">
      <a:spcBef>
        <a:spcPct val="0"/>
      </a:spcBef>
      <a:spcAft>
        <a:spcPct val="0"/>
      </a:spcAft>
      <a:defRPr kern="1200">
        <a:solidFill>
          <a:schemeClr val="tx1"/>
        </a:solidFill>
        <a:latin typeface="Arial" charset="0"/>
        <a:ea typeface="ＭＳ Ｐゴシック" charset="-128"/>
        <a:cs typeface="ＭＳ Ｐゴシック" charset="-128"/>
      </a:defRPr>
    </a:lvl5pPr>
    <a:lvl6pPr marL="2286000" algn="l" defTabSz="457200" rtl="0" eaLnBrk="1" latinLnBrk="0" hangingPunct="1">
      <a:defRPr kern="1200">
        <a:solidFill>
          <a:schemeClr val="tx1"/>
        </a:solidFill>
        <a:latin typeface="Arial" charset="0"/>
        <a:ea typeface="ＭＳ Ｐゴシック" charset="-128"/>
        <a:cs typeface="ＭＳ Ｐゴシック" charset="-128"/>
      </a:defRPr>
    </a:lvl6pPr>
    <a:lvl7pPr marL="2743200" algn="l" defTabSz="457200" rtl="0" eaLnBrk="1" latinLnBrk="0" hangingPunct="1">
      <a:defRPr kern="1200">
        <a:solidFill>
          <a:schemeClr val="tx1"/>
        </a:solidFill>
        <a:latin typeface="Arial" charset="0"/>
        <a:ea typeface="ＭＳ Ｐゴシック" charset="-128"/>
        <a:cs typeface="ＭＳ Ｐゴシック" charset="-128"/>
      </a:defRPr>
    </a:lvl7pPr>
    <a:lvl8pPr marL="3200400" algn="l" defTabSz="457200" rtl="0" eaLnBrk="1" latinLnBrk="0" hangingPunct="1">
      <a:defRPr kern="1200">
        <a:solidFill>
          <a:schemeClr val="tx1"/>
        </a:solidFill>
        <a:latin typeface="Arial" charset="0"/>
        <a:ea typeface="ＭＳ Ｐゴシック" charset="-128"/>
        <a:cs typeface="ＭＳ Ｐゴシック" charset="-128"/>
      </a:defRPr>
    </a:lvl8pPr>
    <a:lvl9pPr marL="3657600" algn="l" defTabSz="457200" rtl="0" eaLnBrk="1" latinLnBrk="0" hangingPunct="1">
      <a:defRPr kern="1200">
        <a:solidFill>
          <a:schemeClr val="tx1"/>
        </a:solidFill>
        <a:latin typeface="Arial" charset="0"/>
        <a:ea typeface="ＭＳ Ｐゴシック" charset="-128"/>
        <a:cs typeface="ＭＳ Ｐゴシック" charset="-128"/>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006910"/>
    <a:srgbClr val="EAEAEA"/>
    <a:srgbClr val="CC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showComments="0">
  <p:normalViewPr>
    <p:restoredLeft sz="15620"/>
    <p:restoredTop sz="94660"/>
  </p:normalViewPr>
  <p:slideViewPr>
    <p:cSldViewPr snapToGrid="0" snapToObjects="1">
      <p:cViewPr varScale="1">
        <p:scale>
          <a:sx n="148" d="100"/>
          <a:sy n="148" d="100"/>
        </p:scale>
        <p:origin x="-1312" y="-112"/>
      </p:cViewPr>
      <p:guideLst>
        <p:guide orient="horz" pos="2161"/>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50" Type="http://schemas.openxmlformats.org/officeDocument/2006/relationships/slide" Target="slides/slide48.xml"/><Relationship Id="rId51" Type="http://schemas.openxmlformats.org/officeDocument/2006/relationships/slide" Target="slides/slide49.xml"/><Relationship Id="rId52" Type="http://schemas.openxmlformats.org/officeDocument/2006/relationships/slide" Target="slides/slide50.xml"/><Relationship Id="rId53" Type="http://schemas.openxmlformats.org/officeDocument/2006/relationships/slide" Target="slides/slide51.xml"/><Relationship Id="rId54" Type="http://schemas.openxmlformats.org/officeDocument/2006/relationships/notesMaster" Target="notesMasters/notesMaster1.xml"/><Relationship Id="rId55" Type="http://schemas.openxmlformats.org/officeDocument/2006/relationships/handoutMaster" Target="handoutMasters/handoutMaster1.xml"/><Relationship Id="rId56" Type="http://schemas.openxmlformats.org/officeDocument/2006/relationships/printerSettings" Target="printerSettings/printerSettings1.bin"/><Relationship Id="rId57" Type="http://schemas.openxmlformats.org/officeDocument/2006/relationships/presProps" Target="presProps.xml"/><Relationship Id="rId58" Type="http://schemas.openxmlformats.org/officeDocument/2006/relationships/viewProps" Target="viewProps.xml"/><Relationship Id="rId59" Type="http://schemas.openxmlformats.org/officeDocument/2006/relationships/theme" Target="theme/theme1.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60" Type="http://schemas.openxmlformats.org/officeDocument/2006/relationships/tableStyles" Target="tableStyles.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2.pict"/></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cs typeface="+mn-cs"/>
              </a:defRPr>
            </a:lvl1pPr>
          </a:lstStyle>
          <a:p>
            <a:pPr>
              <a:defRPr/>
            </a:pPr>
            <a:fld id="{04F6F338-37A2-C645-B727-E435BC8F0106}" type="datetime1">
              <a:rPr lang="en-US"/>
              <a:pPr>
                <a:defRPr/>
              </a:pPr>
              <a:t>1/25/11</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cs typeface="+mn-cs"/>
              </a:defRPr>
            </a:lvl1pPr>
          </a:lstStyle>
          <a:p>
            <a:pPr>
              <a:defRPr/>
            </a:pPr>
            <a:fld id="{8EF6DE01-6E4D-0D4C-A4F4-FA23D726BBBF}"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970338" y="0"/>
            <a:ext cx="3038475" cy="465138"/>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cs typeface="+mn-cs"/>
              </a:defRPr>
            </a:lvl1pPr>
          </a:lstStyle>
          <a:p>
            <a:pPr>
              <a:defRPr/>
            </a:pPr>
            <a:fld id="{2E8E6BB7-87C9-7940-BB0D-EBBEB4D4EF62}" type="datetime1">
              <a:rPr lang="en-US"/>
              <a:pPr>
                <a:defRPr/>
              </a:pPr>
              <a:t>1/25/11</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cs typeface="+mn-cs"/>
              </a:defRPr>
            </a:lvl1pPr>
          </a:lstStyle>
          <a:p>
            <a:pPr>
              <a:defRPr/>
            </a:pPr>
            <a:fld id="{8B82C49E-4D5F-E242-AB75-CA3894CC62B1}"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fontAlgn="base">
      <a:spcBef>
        <a:spcPct val="30000"/>
      </a:spcBef>
      <a:spcAft>
        <a:spcPct val="0"/>
      </a:spcAft>
      <a:defRPr sz="1200" kern="1200">
        <a:solidFill>
          <a:schemeClr val="tx1"/>
        </a:solidFill>
        <a:latin typeface="+mn-lt"/>
        <a:ea typeface="ＭＳ Ｐゴシック" charset="-128"/>
        <a:cs typeface="+mn-cs"/>
      </a:defRPr>
    </a:lvl2pPr>
    <a:lvl3pPr marL="914400" algn="l" rtl="0" fontAlgn="base">
      <a:spcBef>
        <a:spcPct val="30000"/>
      </a:spcBef>
      <a:spcAft>
        <a:spcPct val="0"/>
      </a:spcAft>
      <a:defRPr sz="1200" kern="1200">
        <a:solidFill>
          <a:schemeClr val="tx1"/>
        </a:solidFill>
        <a:latin typeface="+mn-lt"/>
        <a:ea typeface="ＭＳ Ｐゴシック" charset="-128"/>
        <a:cs typeface="+mn-cs"/>
      </a:defRPr>
    </a:lvl3pPr>
    <a:lvl4pPr marL="1371600" algn="l" rtl="0" fontAlgn="base">
      <a:spcBef>
        <a:spcPct val="30000"/>
      </a:spcBef>
      <a:spcAft>
        <a:spcPct val="0"/>
      </a:spcAft>
      <a:defRPr sz="1200" kern="1200">
        <a:solidFill>
          <a:schemeClr val="tx1"/>
        </a:solidFill>
        <a:latin typeface="+mn-lt"/>
        <a:ea typeface="ＭＳ Ｐゴシック" charset="-128"/>
        <a:cs typeface="+mn-cs"/>
      </a:defRPr>
    </a:lvl4pPr>
    <a:lvl5pPr marL="1828800" algn="l" rtl="0" fontAlgn="base">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C6FD343-43E0-6A48-9FC1-1145AA5F7E64}" type="slidenum">
              <a:rPr lang="en-US">
                <a:ea typeface="ＭＳ Ｐゴシック" charset="-128"/>
                <a:cs typeface="ＭＳ Ｐゴシック" charset="-128"/>
              </a:rPr>
              <a:pPr fontAlgn="base">
                <a:spcBef>
                  <a:spcPct val="0"/>
                </a:spcBef>
                <a:spcAft>
                  <a:spcPct val="0"/>
                </a:spcAft>
              </a:pPr>
              <a:t>4</a:t>
            </a:fld>
            <a:endParaRPr lang="en-US">
              <a:ea typeface="ＭＳ Ｐゴシック" charset="-128"/>
              <a:cs typeface="ＭＳ Ｐゴシック" charset="-128"/>
            </a:endParaRPr>
          </a:p>
        </p:txBody>
      </p:sp>
      <p:sp>
        <p:nvSpPr>
          <p:cNvPr id="327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277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119BA0F-0D71-5A40-94A4-EFFFD38D448E}" type="slidenum">
              <a:rPr lang="en-US">
                <a:ea typeface="ＭＳ Ｐゴシック" charset="-128"/>
                <a:cs typeface="ＭＳ Ｐゴシック" charset="-128"/>
              </a:rPr>
              <a:pPr fontAlgn="base">
                <a:spcBef>
                  <a:spcPct val="0"/>
                </a:spcBef>
                <a:spcAft>
                  <a:spcPct val="0"/>
                </a:spcAft>
              </a:pPr>
              <a:t>22</a:t>
            </a:fld>
            <a:endParaRPr lang="en-US">
              <a:ea typeface="ＭＳ Ｐゴシック" charset="-128"/>
              <a:cs typeface="ＭＳ Ｐゴシック" charset="-128"/>
            </a:endParaRPr>
          </a:p>
        </p:txBody>
      </p:sp>
      <p:sp>
        <p:nvSpPr>
          <p:cNvPr id="3891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891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C7526F4-9105-B448-8EC7-9319193B894F}" type="slidenum">
              <a:rPr lang="en-US">
                <a:ea typeface="ＭＳ Ｐゴシック" charset="-128"/>
                <a:cs typeface="ＭＳ Ｐゴシック" charset="-128"/>
              </a:rPr>
              <a:pPr fontAlgn="base">
                <a:spcBef>
                  <a:spcPct val="0"/>
                </a:spcBef>
                <a:spcAft>
                  <a:spcPct val="0"/>
                </a:spcAft>
              </a:pPr>
              <a:t>23</a:t>
            </a:fld>
            <a:endParaRPr lang="en-US">
              <a:ea typeface="ＭＳ Ｐゴシック" charset="-128"/>
              <a:cs typeface="ＭＳ Ｐゴシック" charset="-128"/>
            </a:endParaRPr>
          </a:p>
        </p:txBody>
      </p:sp>
      <p:sp>
        <p:nvSpPr>
          <p:cNvPr id="4096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096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E34AA4D-CF4C-274D-899C-1880B076F517}" type="slidenum">
              <a:rPr lang="en-US">
                <a:ea typeface="ＭＳ Ｐゴシック" charset="-128"/>
                <a:cs typeface="ＭＳ Ｐゴシック" charset="-128"/>
              </a:rPr>
              <a:pPr fontAlgn="base">
                <a:spcBef>
                  <a:spcPct val="0"/>
                </a:spcBef>
                <a:spcAft>
                  <a:spcPct val="0"/>
                </a:spcAft>
              </a:pPr>
              <a:t>24</a:t>
            </a:fld>
            <a:endParaRPr lang="en-US">
              <a:ea typeface="ＭＳ Ｐゴシック" charset="-128"/>
              <a:cs typeface="ＭＳ Ｐゴシック" charset="-128"/>
            </a:endParaRPr>
          </a:p>
        </p:txBody>
      </p:sp>
      <p:sp>
        <p:nvSpPr>
          <p:cNvPr id="43011" name="Rectangle 1026"/>
          <p:cNvSpPr>
            <a:spLocks noGrp="1" noRot="1" noChangeAspect="1" noChangeArrowheads="1" noTextEdit="1"/>
          </p:cNvSpPr>
          <p:nvPr>
            <p:ph type="sldImg"/>
          </p:nvPr>
        </p:nvSpPr>
        <p:spPr bwMode="auto">
          <a:noFill/>
          <a:ln>
            <a:solidFill>
              <a:srgbClr val="000000"/>
            </a:solidFill>
            <a:miter lim="800000"/>
            <a:headEnd/>
            <a:tailEnd/>
          </a:ln>
        </p:spPr>
      </p:sp>
      <p:sp>
        <p:nvSpPr>
          <p:cNvPr id="43012" name="Rectangle 1027"/>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1D3C3DB-FFEC-FB4A-B5E6-92578FEEF1FC}" type="slidenum">
              <a:rPr lang="en-US">
                <a:ea typeface="ＭＳ Ｐゴシック" charset="-128"/>
                <a:cs typeface="ＭＳ Ｐゴシック" charset="-128"/>
              </a:rPr>
              <a:pPr fontAlgn="base">
                <a:spcBef>
                  <a:spcPct val="0"/>
                </a:spcBef>
                <a:spcAft>
                  <a:spcPct val="0"/>
                </a:spcAft>
              </a:pPr>
              <a:t>25</a:t>
            </a:fld>
            <a:endParaRPr lang="en-US">
              <a:ea typeface="ＭＳ Ｐゴシック" charset="-128"/>
              <a:cs typeface="ＭＳ Ｐゴシック" charset="-128"/>
            </a:endParaRPr>
          </a:p>
        </p:txBody>
      </p:sp>
      <p:sp>
        <p:nvSpPr>
          <p:cNvPr id="45059" name="Rectangle 1026"/>
          <p:cNvSpPr>
            <a:spLocks noGrp="1" noRot="1" noChangeAspect="1" noChangeArrowheads="1" noTextEdit="1"/>
          </p:cNvSpPr>
          <p:nvPr>
            <p:ph type="sldImg"/>
          </p:nvPr>
        </p:nvSpPr>
        <p:spPr bwMode="auto">
          <a:noFill/>
          <a:ln>
            <a:solidFill>
              <a:srgbClr val="000000"/>
            </a:solidFill>
            <a:miter lim="800000"/>
            <a:headEnd/>
            <a:tailEnd/>
          </a:ln>
        </p:spPr>
      </p:sp>
      <p:sp>
        <p:nvSpPr>
          <p:cNvPr id="45060" name="Rectangle 1027"/>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C150476-E025-4C4A-BDBE-101A749E6E1B}" type="slidenum">
              <a:rPr lang="en-US">
                <a:ea typeface="ＭＳ Ｐゴシック" charset="-128"/>
                <a:cs typeface="ＭＳ Ｐゴシック" charset="-128"/>
              </a:rPr>
              <a:pPr fontAlgn="base">
                <a:spcBef>
                  <a:spcPct val="0"/>
                </a:spcBef>
                <a:spcAft>
                  <a:spcPct val="0"/>
                </a:spcAft>
              </a:pPr>
              <a:t>26</a:t>
            </a:fld>
            <a:endParaRPr lang="en-US">
              <a:ea typeface="ＭＳ Ｐゴシック" charset="-128"/>
              <a:cs typeface="ＭＳ Ｐゴシック" charset="-128"/>
            </a:endParaRPr>
          </a:p>
        </p:txBody>
      </p:sp>
      <p:sp>
        <p:nvSpPr>
          <p:cNvPr id="47107" name="Rectangle 1026"/>
          <p:cNvSpPr>
            <a:spLocks noGrp="1" noRot="1" noChangeAspect="1" noChangeArrowheads="1" noTextEdit="1"/>
          </p:cNvSpPr>
          <p:nvPr>
            <p:ph type="sldImg"/>
          </p:nvPr>
        </p:nvSpPr>
        <p:spPr bwMode="auto">
          <a:noFill/>
          <a:ln>
            <a:solidFill>
              <a:srgbClr val="000000"/>
            </a:solidFill>
            <a:miter lim="800000"/>
            <a:headEnd/>
            <a:tailEnd/>
          </a:ln>
        </p:spPr>
      </p:sp>
      <p:sp>
        <p:nvSpPr>
          <p:cNvPr id="47108" name="Rectangle 1027"/>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8491728-C64B-F840-A0AE-A4AC923B5566}" type="slidenum">
              <a:rPr lang="en-US">
                <a:ea typeface="ＭＳ Ｐゴシック" charset="-128"/>
                <a:cs typeface="ＭＳ Ｐゴシック" charset="-128"/>
              </a:rPr>
              <a:pPr fontAlgn="base">
                <a:spcBef>
                  <a:spcPct val="0"/>
                </a:spcBef>
                <a:spcAft>
                  <a:spcPct val="0"/>
                </a:spcAft>
              </a:pPr>
              <a:t>27</a:t>
            </a:fld>
            <a:endParaRPr lang="en-US">
              <a:ea typeface="ＭＳ Ｐゴシック" charset="-128"/>
              <a:cs typeface="ＭＳ Ｐゴシック" charset="-128"/>
            </a:endParaRPr>
          </a:p>
        </p:txBody>
      </p:sp>
      <p:sp>
        <p:nvSpPr>
          <p:cNvPr id="49155" name="Rectangle 1026"/>
          <p:cNvSpPr>
            <a:spLocks noGrp="1" noRot="1" noChangeAspect="1" noChangeArrowheads="1" noTextEdit="1"/>
          </p:cNvSpPr>
          <p:nvPr>
            <p:ph type="sldImg"/>
          </p:nvPr>
        </p:nvSpPr>
        <p:spPr bwMode="auto">
          <a:noFill/>
          <a:ln>
            <a:solidFill>
              <a:srgbClr val="000000"/>
            </a:solidFill>
            <a:miter lim="800000"/>
            <a:headEnd/>
            <a:tailEnd/>
          </a:ln>
        </p:spPr>
      </p:sp>
      <p:sp>
        <p:nvSpPr>
          <p:cNvPr id="49156" name="Rectangle 1027"/>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6548D254-57D2-BA42-9B45-D03019FD1C07}" type="datetime1">
              <a:rPr lang="en-US"/>
              <a:pPr>
                <a:defRPr/>
              </a:pPr>
              <a:t>1/25/11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1_Two Content">
    <p:spTree>
      <p:nvGrpSpPr>
        <p:cNvPr id="1" name=""/>
        <p:cNvGrpSpPr/>
        <p:nvPr/>
      </p:nvGrpSpPr>
      <p:grpSpPr>
        <a:xfrm>
          <a:off x="0" y="0"/>
          <a:ext cx="0" cy="0"/>
          <a:chOff x="0" y="0"/>
          <a:chExt cx="0" cy="0"/>
        </a:xfrm>
      </p:grpSpPr>
      <p:pic>
        <p:nvPicPr>
          <p:cNvPr id="5" name="Picture 6" descr="2011_INSPECTION_SUMMIT_PPT_SIDE.jpg"/>
          <p:cNvPicPr>
            <a:picLocks noChangeAspect="1"/>
          </p:cNvPicPr>
          <p:nvPr userDrawn="1"/>
        </p:nvPicPr>
        <p:blipFill>
          <a:blip r:embed="rId2"/>
          <a:srcRect/>
          <a:stretch>
            <a:fillRect/>
          </a:stretch>
        </p:blipFill>
        <p:spPr bwMode="auto">
          <a:xfrm>
            <a:off x="0" y="0"/>
            <a:ext cx="1600200" cy="6858000"/>
          </a:xfrm>
          <a:prstGeom prst="rect">
            <a:avLst/>
          </a:prstGeom>
          <a:noFill/>
          <a:ln w="9525">
            <a:noFill/>
            <a:miter lim="800000"/>
            <a:headEnd/>
            <a:tailEnd/>
          </a:ln>
        </p:spPr>
      </p:pic>
      <p:sp>
        <p:nvSpPr>
          <p:cNvPr id="11" name="Content Placeholder 2"/>
          <p:cNvSpPr>
            <a:spLocks noGrp="1"/>
          </p:cNvSpPr>
          <p:nvPr>
            <p:ph idx="1"/>
          </p:nvPr>
        </p:nvSpPr>
        <p:spPr>
          <a:xfrm>
            <a:off x="1828800" y="1456660"/>
            <a:ext cx="3370521" cy="4976038"/>
          </a:xfrm>
          <a:prstGeom prst="rect">
            <a:avLst/>
          </a:prstGeom>
        </p:spPr>
        <p:txBody>
          <a:bodyPr>
            <a:normAutofit/>
          </a:bodyPr>
          <a:lstStyle>
            <a:lvl1pPr>
              <a:buClr>
                <a:schemeClr val="tx1">
                  <a:lumMod val="50000"/>
                  <a:lumOff val="50000"/>
                </a:schemeClr>
              </a:buClr>
              <a:buSzPct val="130000"/>
              <a:defRPr sz="2200"/>
            </a:lvl1pPr>
            <a:lvl2pPr>
              <a:defRPr sz="2000"/>
            </a:lvl2pPr>
            <a:lvl3pPr>
              <a:defRPr sz="20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Content Placeholder 2"/>
          <p:cNvSpPr>
            <a:spLocks noGrp="1"/>
          </p:cNvSpPr>
          <p:nvPr>
            <p:ph idx="12"/>
          </p:nvPr>
        </p:nvSpPr>
        <p:spPr>
          <a:xfrm>
            <a:off x="5571460" y="1456660"/>
            <a:ext cx="3370521" cy="4976038"/>
          </a:xfrm>
          <a:prstGeom prst="rect">
            <a:avLst/>
          </a:prstGeom>
        </p:spPr>
        <p:txBody>
          <a:bodyPr>
            <a:normAutofit/>
          </a:bodyPr>
          <a:lstStyle>
            <a:lvl1pPr>
              <a:buClr>
                <a:schemeClr val="tx1">
                  <a:lumMod val="50000"/>
                  <a:lumOff val="50000"/>
                </a:schemeClr>
              </a:buClr>
              <a:buSzPct val="130000"/>
              <a:defRPr sz="2200"/>
            </a:lvl1pPr>
            <a:lvl2pPr>
              <a:defRPr sz="2000"/>
            </a:lvl2pPr>
            <a:lvl3pPr>
              <a:defRPr sz="20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Title 1"/>
          <p:cNvSpPr>
            <a:spLocks noGrp="1"/>
          </p:cNvSpPr>
          <p:nvPr>
            <p:ph type="title"/>
          </p:nvPr>
        </p:nvSpPr>
        <p:spPr>
          <a:xfrm>
            <a:off x="1765004" y="606056"/>
            <a:ext cx="6921795" cy="811581"/>
          </a:xfrm>
          <a:prstGeom prst="rect">
            <a:avLst/>
          </a:prstGeom>
        </p:spPr>
        <p:txBody>
          <a:bodyPr/>
          <a:lstStyle>
            <a:lvl1pPr>
              <a:defRPr kumimoji="0" lang="en-US" sz="2400" b="1" i="0" u="none" strike="noStrike" kern="0" cap="none" spc="0" normalizeH="0" baseline="0" noProof="0">
                <a:ln>
                  <a:noFill/>
                </a:ln>
                <a:solidFill>
                  <a:srgbClr val="000000"/>
                </a:solidFill>
                <a:effectLst/>
                <a:uLnTx/>
                <a:uFillTx/>
                <a:latin typeface="+mj-lt"/>
                <a:ea typeface="+mj-ea"/>
                <a:cs typeface="+mj-cs"/>
              </a:defRPr>
            </a:lvl1pPr>
          </a:lstStyle>
          <a:p>
            <a:pPr lvl="0"/>
            <a:r>
              <a:rPr lang="en-US" smtClean="0"/>
              <a:t>Click to edit Master title style</a:t>
            </a:r>
            <a:endParaRPr lang="en-US"/>
          </a:p>
        </p:txBody>
      </p:sp>
      <p:sp>
        <p:nvSpPr>
          <p:cNvPr id="6" name="Footer Placeholder 4"/>
          <p:cNvSpPr>
            <a:spLocks noGrp="1"/>
          </p:cNvSpPr>
          <p:nvPr>
            <p:ph type="ftr" sz="quarter" idx="13"/>
          </p:nvPr>
        </p:nvSpPr>
        <p:spPr>
          <a:xfrm>
            <a:off x="1600200" y="6570663"/>
            <a:ext cx="1749425" cy="287337"/>
          </a:xfrm>
        </p:spPr>
        <p:txBody>
          <a:bodyPr/>
          <a:lstStyle>
            <a:lvl1pPr>
              <a:defRPr sz="1200" dirty="0" smtClean="0"/>
            </a:lvl1pPr>
          </a:lstStyle>
          <a:p>
            <a:pPr>
              <a:defRPr/>
            </a:pPr>
            <a:r>
              <a:rPr lang="en-US"/>
              <a:t>© Chevron Corporation</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C42363F9-CF6A-5C4C-BCD2-A7B1B4F9039E}" type="datetime1">
              <a:rPr lang="en-US"/>
              <a:pPr>
                <a:defRPr/>
              </a:pPr>
              <a:t>1/25/11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73EDAE3-9DA6-7241-B2A6-C1833C1DFA04}" type="slidenum">
              <a:rPr lang="en-US"/>
              <a:pPr>
                <a:defRPr/>
              </a:pPr>
              <a:t>‹#›</a:t>
            </a:fld>
            <a:endParaRPr 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15272D9-D9A8-C049-BE26-441B6D2754EB}" type="datetime1">
              <a:rPr lang="en-US"/>
              <a:pPr>
                <a:defRPr/>
              </a:pPr>
              <a:t>1/25/11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57673AE-B9F4-8F40-9439-DFFCA26830F4}" type="slidenum">
              <a:rPr lang="en-US"/>
              <a:pPr>
                <a:defRPr/>
              </a:pPr>
              <a:t>‹#›</a:t>
            </a:fld>
            <a:endParaRPr lang="en-US" dirty="0"/>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3EDE2BC-C6AA-874C-8D22-7EC3A58A4345}" type="datetime1">
              <a:rPr lang="en-US"/>
              <a:pPr>
                <a:defRPr/>
              </a:pPr>
              <a:t>1/25/11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5C9B1EA-52B9-CF45-AE42-CFEAA1B0ABEF}" type="slidenum">
              <a:rPr lang="en-US"/>
              <a:pPr>
                <a:defRPr/>
              </a:pPr>
              <a:t>‹#›</a:t>
            </a:fld>
            <a:endParaRPr lang="en-US" dirty="0"/>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79029652-6B04-DA49-9FFF-DC1789E3175A}" type="datetime1">
              <a:rPr lang="en-US"/>
              <a:pPr>
                <a:defRPr/>
              </a:pPr>
              <a:t>1/25/11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EE246C5-5175-4B4C-AFC0-DEF3D1D3985F}" type="slidenum">
              <a:rPr lang="en-US"/>
              <a:pPr>
                <a:defRPr/>
              </a:pPr>
              <a:t>‹#›</a:t>
            </a:fld>
            <a:endParaRPr 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F97BB8C-B46D-0745-AAB9-67C211CC0288}" type="datetime1">
              <a:rPr lang="en-US"/>
              <a:pPr>
                <a:defRPr/>
              </a:pPr>
              <a:t>1/25/11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15001A1-7B53-BD49-8528-E8307D3CAFDF}" type="slidenum">
              <a:rPr lang="en-US"/>
              <a:pPr>
                <a:defRPr/>
              </a:pPr>
              <a:t>‹#›</a:t>
            </a:fld>
            <a:endParaRPr 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BE02042B-5210-CB4B-BA91-6CB4CD584152}" type="datetime1">
              <a:rPr lang="en-US"/>
              <a:pPr>
                <a:defRPr/>
              </a:pPr>
              <a:t>1/25/11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3E92101-7EE2-4344-BBF9-59EB0B9A1AA8}" type="slidenum">
              <a:rPr lang="en-US"/>
              <a:pPr>
                <a:defRPr/>
              </a:pPr>
              <a:t>‹#›</a:t>
            </a:fld>
            <a:endParaRPr 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5E8448A6-F81E-3047-B894-E8CA232CBD2D}" type="datetime1">
              <a:rPr lang="en-US"/>
              <a:pPr>
                <a:defRPr/>
              </a:pPr>
              <a:t>1/25/11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CAD53B0-764A-DC47-BFFD-1025FBBEA0C9}" type="slidenum">
              <a:rPr lang="en-US"/>
              <a:pPr>
                <a:defRPr/>
              </a:pPr>
              <a:t>‹#›</a:t>
            </a:fld>
            <a:endParaRPr 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3FB8DD70-18C2-1B4C-B45A-CF369E5A08CD}" type="datetime1">
              <a:rPr lang="en-US"/>
              <a:pPr>
                <a:defRPr/>
              </a:pPr>
              <a:t>1/25/11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28367F2F-32B7-2E45-926F-382E85936FA7}" type="slidenum">
              <a:rPr lang="en-US"/>
              <a:pPr>
                <a:defRPr/>
              </a:pPr>
              <a:t>‹#›</a:t>
            </a:fld>
            <a:endParaRPr 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DC4BB705-DDBC-F44A-BD81-7938A5C53E99}" type="datetime1">
              <a:rPr lang="en-US"/>
              <a:pPr>
                <a:defRPr/>
              </a:pPr>
              <a:t>1/25/11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6357029A-582E-FA4C-94E0-106AA344AE2A}" type="slidenum">
              <a:rPr lang="en-US"/>
              <a:pPr>
                <a:defRPr/>
              </a:pPr>
              <a:t>‹#›</a:t>
            </a:fld>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8092B89-9317-6D40-A974-E4559E053F75}" type="datetime1">
              <a:rPr lang="en-US"/>
              <a:pPr>
                <a:defRPr/>
              </a:pPr>
              <a:t>1/25/11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2F2E65E-1882-A74A-A703-E2E4F50C0BF3}" type="slidenum">
              <a:rPr lang="en-US"/>
              <a:pPr>
                <a:defRPr/>
              </a:pPr>
              <a:t>‹#›</a:t>
            </a:fld>
            <a:endParaRPr lang="en-US" dirty="0"/>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42D5A016-5A72-5F44-985B-C4EC2898F591}" type="datetime1">
              <a:rPr lang="en-US"/>
              <a:pPr>
                <a:defRPr/>
              </a:pPr>
              <a:t>1/25/11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EA706195-3038-AD4F-8D0C-A1B48578CA6C}" type="slidenum">
              <a:rPr lang="en-US"/>
              <a:pPr>
                <a:defRPr/>
              </a:pPr>
              <a:t>‹#›</a:t>
            </a:fld>
            <a:endParaRPr 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4B90584-30CD-944F-A8B0-39E69ECCC678}" type="datetime1">
              <a:rPr lang="en-US"/>
              <a:pPr>
                <a:defRPr/>
              </a:pPr>
              <a:t>1/25/11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B9D4C60-2FD0-FF44-BABD-24ADF887DA8D}" type="slidenum">
              <a:rPr lang="en-US"/>
              <a:pPr>
                <a:defRPr/>
              </a:pPr>
              <a:t>‹#›</a:t>
            </a:fld>
            <a:endParaRPr 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AA63CC2-CC23-DE48-BB01-C841417FF46A}" type="datetime1">
              <a:rPr lang="en-US"/>
              <a:pPr>
                <a:defRPr/>
              </a:pPr>
              <a:t>1/25/11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6BC8CBCD-DBD9-E043-AAED-CDF6FBFF17B7}" type="slidenum">
              <a:rPr lang="en-US"/>
              <a:pPr>
                <a:defRPr/>
              </a:pPr>
              <a:t>‹#›</a:t>
            </a:fld>
            <a:endParaRPr 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FE73DEED-5B1A-8948-B86B-AA053016ACB4}" type="datetime1">
              <a:rPr lang="en-US"/>
              <a:pPr>
                <a:defRPr/>
              </a:pPr>
              <a:t>1/25/11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FE918AE-3DF0-D14F-9D77-0DBD0FF861B9}" type="slidenum">
              <a:rPr lang="en-US"/>
              <a:pPr>
                <a:defRPr/>
              </a:pPr>
              <a:t>‹#›</a:t>
            </a:fld>
            <a:endParaRPr 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26D811F-ECE0-C446-A1F5-576AA1BF6CF4}" type="datetime1">
              <a:rPr lang="en-US"/>
              <a:pPr>
                <a:defRPr/>
              </a:pPr>
              <a:t>1/25/11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DE35614-14AF-F641-A025-D7F744D9761C}" type="slidenum">
              <a:rPr lang="en-US"/>
              <a:pPr>
                <a:defRPr/>
              </a:pPr>
              <a:t>‹#›</a:t>
            </a:fld>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EC7866CA-DF70-1C48-BB16-7BC99302016C}" type="datetime1">
              <a:rPr lang="en-US"/>
              <a:pPr>
                <a:defRPr/>
              </a:pPr>
              <a:t>1/25/11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D734B39-CCBC-9E45-B0E3-81D76143C072}" type="slidenum">
              <a:rPr lang="en-US"/>
              <a:pPr>
                <a:defRPr/>
              </a:pPr>
              <a:t>‹#›</a:t>
            </a:fld>
            <a:endParaRPr 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8E94034A-702E-094D-9454-688B7B1FD135}" type="datetime1">
              <a:rPr lang="en-US"/>
              <a:pPr>
                <a:defRPr/>
              </a:pPr>
              <a:t>1/25/11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CC8E470-269E-BB41-8EBF-FCA59410E54B}" type="slidenum">
              <a:rPr lang="en-US"/>
              <a:pPr>
                <a:defRPr/>
              </a:pPr>
              <a:t>‹#›</a:t>
            </a:fld>
            <a:endParaRPr 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4542D3EA-2ED7-0046-A540-08A81CCE0AAD}" type="datetime1">
              <a:rPr lang="en-US"/>
              <a:pPr>
                <a:defRPr/>
              </a:pPr>
              <a:t>1/25/11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B5334078-8C53-1E45-ADEA-80C4EEE6D798}" type="slidenum">
              <a:rPr lang="en-US"/>
              <a:pPr>
                <a:defRPr/>
              </a:pPr>
              <a:t>‹#›</a:t>
            </a:fld>
            <a:endParaRPr 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DC782BBB-9A39-224D-9888-4E9D5E341258}" type="datetime1">
              <a:rPr lang="en-US"/>
              <a:pPr>
                <a:defRPr/>
              </a:pPr>
              <a:t>1/25/11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CAD99540-0662-0646-BA70-AE2C9E1D93DA}" type="slidenum">
              <a:rPr lang="en-US"/>
              <a:pPr>
                <a:defRPr/>
              </a:pPr>
              <a:t>‹#›</a:t>
            </a:fld>
            <a:endParaRPr 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7B867F19-65C0-C547-9812-A87F6C58F141}" type="datetime1">
              <a:rPr lang="en-US"/>
              <a:pPr>
                <a:defRPr/>
              </a:pPr>
              <a:t>1/25/11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36C2FA9D-0D98-C344-9CA6-9FBD0BDFBF03}" type="slidenum">
              <a:rPr lang="en-US"/>
              <a:pPr>
                <a:defRPr/>
              </a:pPr>
              <a:t>‹#›</a:t>
            </a:fld>
            <a:endParaRPr lang="en-US"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BF5D1A3B-2BE7-424B-B412-C7FFC7541F42}" type="datetime1">
              <a:rPr lang="en-US"/>
              <a:pPr>
                <a:defRPr/>
              </a:pPr>
              <a:t>1/25/11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52AFD4E-62FA-9C46-AAE8-DA7FB0BBFEEC}" type="slidenum">
              <a:rPr lang="en-US"/>
              <a:pPr>
                <a:defRPr/>
              </a:pPr>
              <a:t>‹#›</a:t>
            </a:fld>
            <a:endParaRPr lang="en-US"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1_Title and Content">
    <p:spTree>
      <p:nvGrpSpPr>
        <p:cNvPr id="1" name=""/>
        <p:cNvGrpSpPr/>
        <p:nvPr/>
      </p:nvGrpSpPr>
      <p:grpSpPr>
        <a:xfrm>
          <a:off x="0" y="0"/>
          <a:ext cx="0" cy="0"/>
          <a:chOff x="0" y="0"/>
          <a:chExt cx="0" cy="0"/>
        </a:xfrm>
      </p:grpSpPr>
      <p:pic>
        <p:nvPicPr>
          <p:cNvPr id="4" name="Picture 6" descr="2011_INSPECTION_SUMMIT_PPT_SIDE.jpg"/>
          <p:cNvPicPr>
            <a:picLocks noChangeAspect="1"/>
          </p:cNvPicPr>
          <p:nvPr userDrawn="1"/>
        </p:nvPicPr>
        <p:blipFill>
          <a:blip r:embed="rId2"/>
          <a:srcRect/>
          <a:stretch>
            <a:fillRect/>
          </a:stretch>
        </p:blipFill>
        <p:spPr bwMode="auto">
          <a:xfrm>
            <a:off x="0" y="0"/>
            <a:ext cx="1600200" cy="6858000"/>
          </a:xfrm>
          <a:prstGeom prst="rect">
            <a:avLst/>
          </a:prstGeom>
          <a:noFill/>
          <a:ln w="9525">
            <a:noFill/>
            <a:miter lim="800000"/>
            <a:headEnd/>
            <a:tailEnd/>
          </a:ln>
        </p:spPr>
      </p:pic>
      <p:sp>
        <p:nvSpPr>
          <p:cNvPr id="2" name="Title 1"/>
          <p:cNvSpPr>
            <a:spLocks noGrp="1"/>
          </p:cNvSpPr>
          <p:nvPr>
            <p:ph type="title"/>
          </p:nvPr>
        </p:nvSpPr>
        <p:spPr>
          <a:xfrm>
            <a:off x="1828800" y="667289"/>
            <a:ext cx="6858000" cy="571500"/>
          </a:xfrm>
          <a:prstGeom prst="rect">
            <a:avLst/>
          </a:prstGeom>
        </p:spPr>
        <p:txBody>
          <a:bodyPr/>
          <a:lstStyle>
            <a:lvl1pPr algn="l">
              <a:defRPr kumimoji="0" lang="en-US" sz="2400" b="1" i="0" u="none" strike="noStrike" kern="0" cap="none" spc="0" normalizeH="0" baseline="0" noProof="0">
                <a:ln>
                  <a:noFill/>
                </a:ln>
                <a:solidFill>
                  <a:srgbClr val="000000"/>
                </a:solidFill>
                <a:effectLst/>
                <a:uLnTx/>
                <a:uFillTx/>
                <a:latin typeface="+mj-lt"/>
                <a:ea typeface="+mj-ea"/>
                <a:cs typeface="+mj-cs"/>
              </a:defRPr>
            </a:lvl1pPr>
          </a:lstStyle>
          <a:p>
            <a:r>
              <a:rPr lang="en-US" dirty="0" smtClean="0"/>
              <a:t>Click to edit Master title style</a:t>
            </a:r>
            <a:endParaRPr lang="en-US" dirty="0"/>
          </a:p>
        </p:txBody>
      </p:sp>
      <p:sp>
        <p:nvSpPr>
          <p:cNvPr id="3" name="Content Placeholder 2"/>
          <p:cNvSpPr>
            <a:spLocks noGrp="1"/>
          </p:cNvSpPr>
          <p:nvPr>
            <p:ph idx="1"/>
          </p:nvPr>
        </p:nvSpPr>
        <p:spPr>
          <a:xfrm>
            <a:off x="1828800" y="1456660"/>
            <a:ext cx="6858000" cy="4669503"/>
          </a:xfrm>
          <a:prstGeom prst="rect">
            <a:avLst/>
          </a:prstGeom>
        </p:spPr>
        <p:txBody>
          <a:bodyPr>
            <a:normAutofit/>
          </a:bodyPr>
          <a:lstStyle>
            <a:lvl1pPr>
              <a:buClr>
                <a:schemeClr val="tx1">
                  <a:lumMod val="50000"/>
                  <a:lumOff val="50000"/>
                </a:schemeClr>
              </a:buClr>
              <a:buSzPct val="130000"/>
              <a:defRPr sz="2200"/>
            </a:lvl1pPr>
            <a:lvl2pPr>
              <a:defRPr sz="2000"/>
            </a:lvl2pPr>
            <a:lvl3pPr>
              <a:defRPr sz="20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10"/>
          </p:nvPr>
        </p:nvSpPr>
        <p:spPr>
          <a:xfrm>
            <a:off x="1600200" y="6570663"/>
            <a:ext cx="1749425" cy="287337"/>
          </a:xfrm>
        </p:spPr>
        <p:txBody>
          <a:bodyPr/>
          <a:lstStyle>
            <a:lvl1pPr>
              <a:defRPr sz="1200" dirty="0" smtClean="0"/>
            </a:lvl1pPr>
          </a:lstStyle>
          <a:p>
            <a:pPr>
              <a:defRPr/>
            </a:pPr>
            <a:r>
              <a:rPr lang="en-US"/>
              <a:t>© Chevron Corporation</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4.xml"/><Relationship Id="rId12" Type="http://schemas.openxmlformats.org/officeDocument/2006/relationships/theme" Target="../theme/theme2.xml"/><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slideLayout" Target="../slideLayouts/slideLayout21.xml"/><Relationship Id="rId9" Type="http://schemas.openxmlformats.org/officeDocument/2006/relationships/slideLayout" Target="../slideLayouts/slideLayout22.xml"/><Relationship Id="rId10"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cs typeface="+mn-cs"/>
              </a:defRPr>
            </a:lvl1pPr>
          </a:lstStyle>
          <a:p>
            <a:pPr>
              <a:defRPr/>
            </a:pPr>
            <a:fld id="{58AB3EBE-7863-8348-B9C4-18D0576B034B}" type="datetime1">
              <a:rPr lang="en-US"/>
              <a:pPr>
                <a:defRPr/>
              </a:pPr>
              <a:t>1/25/11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cs typeface="+mn-cs"/>
              </a:defRPr>
            </a:lvl1pPr>
          </a:lstStyle>
          <a:p>
            <a:pPr>
              <a:defRPr/>
            </a:pPr>
            <a:fld id="{4489F0B2-5E0F-394B-A082-E59A732CB435}"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98" r:id="rId1"/>
    <p:sldLayoutId id="2147483677" r:id="rId2"/>
    <p:sldLayoutId id="2147483678" r:id="rId3"/>
    <p:sldLayoutId id="2147483679" r:id="rId4"/>
    <p:sldLayoutId id="2147483680" r:id="rId5"/>
    <p:sldLayoutId id="2147483681" r:id="rId6"/>
    <p:sldLayoutId id="2147483682" r:id="rId7"/>
    <p:sldLayoutId id="2147483683" r:id="rId8"/>
    <p:sldLayoutId id="2147483699" r:id="rId9"/>
    <p:sldLayoutId id="2147483700" r:id="rId10"/>
    <p:sldLayoutId id="2147483684" r:id="rId11"/>
    <p:sldLayoutId id="2147483685" r:id="rId12"/>
    <p:sldLayoutId id="2147483686" r:id="rId13"/>
  </p:sldLayoutIdLst>
  <p:transition/>
  <p:txStyles>
    <p:titleStyle>
      <a:lvl1pPr algn="ctr" defTabSz="457200" rtl="0" fontAlgn="base">
        <a:spcBef>
          <a:spcPct val="0"/>
        </a:spcBef>
        <a:spcAft>
          <a:spcPct val="0"/>
        </a:spcAft>
        <a:defRPr sz="4400" kern="1200">
          <a:solidFill>
            <a:schemeClr val="tx1"/>
          </a:solidFill>
          <a:latin typeface="+mj-lt"/>
          <a:ea typeface="ＭＳ Ｐゴシック" charset="-128"/>
          <a:cs typeface="ＭＳ Ｐゴシック" charset="-128"/>
        </a:defRPr>
      </a:lvl1pPr>
      <a:lvl2pPr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2pPr>
      <a:lvl3pPr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3pPr>
      <a:lvl4pPr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4pPr>
      <a:lvl5pPr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5pPr>
      <a:lvl6pPr marL="4572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6pPr>
      <a:lvl7pPr marL="9144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7pPr>
      <a:lvl8pPr marL="13716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8pPr>
      <a:lvl9pPr marL="18288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9pPr>
    </p:titleStyle>
    <p:bodyStyle>
      <a:lvl1pPr marL="342900" indent="-342900" algn="l" defTabSz="457200" rtl="0" fontAlgn="base">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950" indent="-285750" algn="l" defTabSz="457200" rtl="0" fontAlgn="base">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fontAlgn="base">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fontAlgn="base">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fontAlgn="base">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Ref idx="1001">
        <a:schemeClr val="bg1"/>
      </p:bgRef>
    </p:bg>
    <p:spTree>
      <p:nvGrpSpPr>
        <p:cNvPr id="1" name=""/>
        <p:cNvGrpSpPr/>
        <p:nvPr/>
      </p:nvGrpSpPr>
      <p:grpSpPr>
        <a:xfrm>
          <a:off x="0" y="0"/>
          <a:ext cx="0" cy="0"/>
          <a:chOff x="0" y="0"/>
          <a:chExt cx="0" cy="0"/>
        </a:xfrm>
      </p:grpSpPr>
      <p:sp>
        <p:nvSpPr>
          <p:cNvPr id="15362"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5363"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cs typeface="+mn-cs"/>
              </a:defRPr>
            </a:lvl1pPr>
          </a:lstStyle>
          <a:p>
            <a:pPr>
              <a:defRPr/>
            </a:pPr>
            <a:fld id="{B645DCFC-9B63-534E-8325-E175BDA75559}" type="datetime1">
              <a:rPr lang="en-US"/>
              <a:pPr>
                <a:defRPr/>
              </a:pPr>
              <a:t>1/25/11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cs typeface="+mn-cs"/>
              </a:defRPr>
            </a:lvl1pPr>
          </a:lstStyle>
          <a:p>
            <a:pPr>
              <a:defRPr/>
            </a:pPr>
            <a:fld id="{12B80990-5C4D-144C-9E96-BF84C5E91AAF}" type="slidenum">
              <a:rPr lang="en-US"/>
              <a:pPr>
                <a:defRPr/>
              </a:pPr>
              <a:t>‹#›</a:t>
            </a:fld>
            <a:endParaRPr lang="en-US"/>
          </a:p>
        </p:txBody>
      </p:sp>
      <p:sp>
        <p:nvSpPr>
          <p:cNvPr id="7" name="Date Placeholder 3"/>
          <p:cNvSpPr txBox="1">
            <a:spLocks/>
          </p:cNvSpPr>
          <p:nvPr userDrawn="1"/>
        </p:nvSpPr>
        <p:spPr>
          <a:xfrm>
            <a:off x="7632700" y="6638925"/>
            <a:ext cx="1511300" cy="219075"/>
          </a:xfrm>
          <a:prstGeom prst="rect">
            <a:avLst/>
          </a:prstGeom>
        </p:spPr>
        <p:txBody>
          <a:bodyPr lIns="0" tIns="0" bIns="0"/>
          <a:lstStyle>
            <a:lvl1pPr marL="0" marR="0" indent="0" algn="l" defTabSz="457200" rtl="0" eaLnBrk="1" fontAlgn="auto" latinLnBrk="0" hangingPunct="1">
              <a:lnSpc>
                <a:spcPct val="100000"/>
              </a:lnSpc>
              <a:spcBef>
                <a:spcPts val="0"/>
              </a:spcBef>
              <a:spcAft>
                <a:spcPts val="0"/>
              </a:spcAft>
              <a:buClrTx/>
              <a:buSzTx/>
              <a:buFontTx/>
              <a:buNone/>
              <a:tabLst/>
              <a:defRPr sz="900">
                <a:solidFill>
                  <a:srgbClr val="333333"/>
                </a:solidFill>
                <a:latin typeface="Arial"/>
                <a:cs typeface="Arial"/>
              </a:defRPr>
            </a:lvl1pPr>
          </a:lstStyle>
          <a:p>
            <a:pPr>
              <a:defRPr/>
            </a:pPr>
            <a:r>
              <a:rPr lang="en-US" dirty="0" smtClean="0">
                <a:ea typeface="Arial Unicode MS" pitchFamily="-111" charset="0"/>
              </a:rPr>
              <a:t>© 2010 Chevron </a:t>
            </a:r>
            <a:endParaRPr lang="en-US" dirty="0">
              <a:ea typeface="Arial Unicode MS" pitchFamily="-111" charset="0"/>
            </a:endParaRPr>
          </a:p>
        </p:txBody>
      </p:sp>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ransition/>
  <p:txStyles>
    <p:titleStyle>
      <a:lvl1pPr algn="ctr" defTabSz="457200" rtl="0" fontAlgn="base">
        <a:spcBef>
          <a:spcPct val="0"/>
        </a:spcBef>
        <a:spcAft>
          <a:spcPct val="0"/>
        </a:spcAft>
        <a:defRPr sz="4400" kern="1200">
          <a:solidFill>
            <a:schemeClr val="tx1"/>
          </a:solidFill>
          <a:latin typeface="+mj-lt"/>
          <a:ea typeface="ＭＳ Ｐゴシック" charset="-128"/>
          <a:cs typeface="ＭＳ Ｐゴシック" charset="-128"/>
        </a:defRPr>
      </a:lvl1pPr>
      <a:lvl2pPr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2pPr>
      <a:lvl3pPr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3pPr>
      <a:lvl4pPr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4pPr>
      <a:lvl5pPr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5pPr>
      <a:lvl6pPr marL="4572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6pPr>
      <a:lvl7pPr marL="9144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7pPr>
      <a:lvl8pPr marL="13716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8pPr>
      <a:lvl9pPr marL="18288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9pPr>
    </p:titleStyle>
    <p:bodyStyle>
      <a:lvl1pPr marL="342900" indent="-342900" algn="l" defTabSz="457200" rtl="0" fontAlgn="base">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950" indent="-285750" algn="l" defTabSz="457200" rtl="0" fontAlgn="base">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fontAlgn="base">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fontAlgn="base">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fontAlgn="base">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jpeg"/><Relationship Id="rId1" Type="http://schemas.openxmlformats.org/officeDocument/2006/relationships/slideLayout" Target="../slideLayouts/slideLayout1.xml"/><Relationship Id="rId2"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8.jpeg"/><Relationship Id="rId3" Type="http://schemas.openxmlformats.org/officeDocument/2006/relationships/image" Target="../media/image9.jpeg"/></Relationships>
</file>

<file path=ppt/slides/_rels/slide14.xml.rels><?xml version="1.0" encoding="UTF-8" standalone="yes"?>
<Relationships xmlns="http://schemas.openxmlformats.org/package/2006/relationships"><Relationship Id="rId1" Type="http://schemas.openxmlformats.org/officeDocument/2006/relationships/vmlDrawing" Target="../drawings/vmlDrawing1.vml"/><Relationship Id="rId2" Type="http://schemas.openxmlformats.org/officeDocument/2006/relationships/slideLayout" Target="../slideLayouts/slideLayout9.xml"/><Relationship Id="rId3" Type="http://schemas.openxmlformats.org/officeDocument/2006/relationships/oleObject" Target="../embeddings/oleObject1.bin"/></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13.jpeg"/><Relationship Id="rId5" Type="http://schemas.openxmlformats.org/officeDocument/2006/relationships/image" Target="../media/image14.png"/><Relationship Id="rId6" Type="http://schemas.openxmlformats.org/officeDocument/2006/relationships/image" Target="../media/image15.png"/><Relationship Id="rId1" Type="http://schemas.openxmlformats.org/officeDocument/2006/relationships/slideLayout" Target="../slideLayouts/slideLayout9.xml"/><Relationship Id="rId2" Type="http://schemas.openxmlformats.org/officeDocument/2006/relationships/image" Target="../media/image11.jpeg"/></Relationships>
</file>

<file path=ppt/slides/_rels/slide18.xml.rels><?xml version="1.0" encoding="UTF-8" standalone="yes"?>
<Relationships xmlns="http://schemas.openxmlformats.org/package/2006/relationships"><Relationship Id="rId1" Type="http://schemas.openxmlformats.org/officeDocument/2006/relationships/video" Target="file://localhost/Users/spark/Documents/CIA%20Inspection/ACFM%20System/API%20Summit/ACFM%20-%20System%20Movie%203.MOV" TargetMode="External"/><Relationship Id="rId2" Type="http://schemas.openxmlformats.org/officeDocument/2006/relationships/slideLayout" Target="../slideLayouts/slideLayout9.xml"/><Relationship Id="rId3" Type="http://schemas.openxmlformats.org/officeDocument/2006/relationships/image" Target="../media/image1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 Id="rId3"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video" Target="file://localhost/Users/spark/Documents/CIA%20Inspection/ACFM%20System/API%20Summit/CIA%20ACFM%20Crawler%20on%20Test%20Plate.mov" TargetMode="External"/><Relationship Id="rId2" Type="http://schemas.openxmlformats.org/officeDocument/2006/relationships/slideLayout" Target="../slideLayouts/slideLayout9.xml"/><Relationship Id="rId3"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image" Target="../media/image18.jpeg"/><Relationship Id="rId4" Type="http://schemas.openxmlformats.org/officeDocument/2006/relationships/image" Target="../media/image19.jpeg"/><Relationship Id="rId1" Type="http://schemas.openxmlformats.org/officeDocument/2006/relationships/slideLayout" Target="../slideLayouts/slideLayout10.xml"/><Relationship Id="rId2" Type="http://schemas.openxmlformats.org/officeDocument/2006/relationships/notesSlide" Target="../notesSlides/notesSlide2.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4" Type="http://schemas.openxmlformats.org/officeDocument/2006/relationships/image" Target="../media/image21.jpeg"/><Relationship Id="rId1" Type="http://schemas.openxmlformats.org/officeDocument/2006/relationships/slideLayout" Target="../slideLayouts/slideLayout10.xml"/><Relationship Id="rId2" Type="http://schemas.openxmlformats.org/officeDocument/2006/relationships/notesSlide" Target="../notesSlides/notesSlide3.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eg"/><Relationship Id="rId4" Type="http://schemas.openxmlformats.org/officeDocument/2006/relationships/image" Target="../media/image23.jpeg"/><Relationship Id="rId1" Type="http://schemas.openxmlformats.org/officeDocument/2006/relationships/slideLayout" Target="../slideLayouts/slideLayout10.xml"/><Relationship Id="rId2" Type="http://schemas.openxmlformats.org/officeDocument/2006/relationships/notesSlide" Target="../notesSlides/notesSlide4.xml"/></Relationships>
</file>

<file path=ppt/slides/_rels/slide25.xml.rels><?xml version="1.0" encoding="UTF-8" standalone="yes"?>
<Relationships xmlns="http://schemas.openxmlformats.org/package/2006/relationships"><Relationship Id="rId3" Type="http://schemas.openxmlformats.org/officeDocument/2006/relationships/image" Target="../media/image24.jpeg"/><Relationship Id="rId4" Type="http://schemas.openxmlformats.org/officeDocument/2006/relationships/image" Target="../media/image25.jpeg"/><Relationship Id="rId1" Type="http://schemas.openxmlformats.org/officeDocument/2006/relationships/slideLayout" Target="../slideLayouts/slideLayout10.xml"/><Relationship Id="rId2" Type="http://schemas.openxmlformats.org/officeDocument/2006/relationships/notesSlide" Target="../notesSlides/notesSlide5.xml"/></Relationships>
</file>

<file path=ppt/slides/_rels/slide26.xml.rels><?xml version="1.0" encoding="UTF-8" standalone="yes"?>
<Relationships xmlns="http://schemas.openxmlformats.org/package/2006/relationships"><Relationship Id="rId3" Type="http://schemas.openxmlformats.org/officeDocument/2006/relationships/image" Target="../media/image26.jpeg"/><Relationship Id="rId4" Type="http://schemas.openxmlformats.org/officeDocument/2006/relationships/image" Target="../media/image27.jpeg"/><Relationship Id="rId1" Type="http://schemas.openxmlformats.org/officeDocument/2006/relationships/slideLayout" Target="../slideLayouts/slideLayout10.xml"/><Relationship Id="rId2" Type="http://schemas.openxmlformats.org/officeDocument/2006/relationships/notesSlide" Target="../notesSlides/notesSlide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7.xml"/><Relationship Id="rId3" Type="http://schemas.openxmlformats.org/officeDocument/2006/relationships/image" Target="../media/image28.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 Id="rId3"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30.jpeg"/><Relationship Id="rId3" Type="http://schemas.openxmlformats.org/officeDocument/2006/relationships/image" Target="../media/image31.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3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3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34.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35.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36.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37.png"/><Relationship Id="rId3" Type="http://schemas.openxmlformats.org/officeDocument/2006/relationships/image" Target="../media/image38.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39.png"/></Relationships>
</file>

<file path=ppt/slides/_rels/slide39.xml.rels><?xml version="1.0" encoding="UTF-8" standalone="yes"?>
<Relationships xmlns="http://schemas.openxmlformats.org/package/2006/relationships"><Relationship Id="rId3" Type="http://schemas.openxmlformats.org/officeDocument/2006/relationships/image" Target="../media/image41.png"/><Relationship Id="rId4" Type="http://schemas.openxmlformats.org/officeDocument/2006/relationships/image" Target="../media/image42.png"/><Relationship Id="rId1" Type="http://schemas.openxmlformats.org/officeDocument/2006/relationships/slideLayout" Target="../slideLayouts/slideLayout9.xml"/><Relationship Id="rId2" Type="http://schemas.openxmlformats.org/officeDocument/2006/relationships/image" Target="../media/image40.png"/></Relationships>
</file>

<file path=ppt/slides/_rels/slide4.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slideLayout" Target="../slideLayouts/slideLayout9.xml"/><Relationship Id="rId3" Type="http://schemas.openxmlformats.org/officeDocument/2006/relationships/notesSlide" Target="../notesSlides/notesSlide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43.png"/></Relationships>
</file>

<file path=ppt/slides/_rels/slide41.xml.rels><?xml version="1.0" encoding="UTF-8" standalone="yes"?>
<Relationships xmlns="http://schemas.openxmlformats.org/package/2006/relationships"><Relationship Id="rId3" Type="http://schemas.openxmlformats.org/officeDocument/2006/relationships/image" Target="../media/image45.png"/><Relationship Id="rId4" Type="http://schemas.openxmlformats.org/officeDocument/2006/relationships/image" Target="../media/image46.png"/><Relationship Id="rId1" Type="http://schemas.openxmlformats.org/officeDocument/2006/relationships/slideLayout" Target="../slideLayouts/slideLayout9.xml"/><Relationship Id="rId2" Type="http://schemas.openxmlformats.org/officeDocument/2006/relationships/image" Target="../media/image44.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47.jpeg"/></Relationships>
</file>

<file path=ppt/slides/_rels/slide43.xml.rels><?xml version="1.0" encoding="UTF-8" standalone="yes"?>
<Relationships xmlns="http://schemas.openxmlformats.org/package/2006/relationships"><Relationship Id="rId3" Type="http://schemas.openxmlformats.org/officeDocument/2006/relationships/image" Target="../media/image49.png"/><Relationship Id="rId4" Type="http://schemas.openxmlformats.org/officeDocument/2006/relationships/image" Target="../media/image50.png"/><Relationship Id="rId1" Type="http://schemas.openxmlformats.org/officeDocument/2006/relationships/slideLayout" Target="../slideLayouts/slideLayout9.xml"/><Relationship Id="rId2" Type="http://schemas.openxmlformats.org/officeDocument/2006/relationships/image" Target="../media/image48.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51.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1" Type="http://schemas.openxmlformats.org/officeDocument/2006/relationships/vmlDrawing" Target="../drawings/vmlDrawing2.vml"/><Relationship Id="rId2" Type="http://schemas.openxmlformats.org/officeDocument/2006/relationships/slideLayout" Target="../slideLayouts/slideLayout9.xml"/><Relationship Id="rId3" Type="http://schemas.openxmlformats.org/officeDocument/2006/relationships/oleObject" Target="../embeddings/Microsoft_Excel_97_-_2004_Worksheet1.xls"/></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4.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53.jpeg"/><Relationship Id="rId3" Type="http://schemas.openxmlformats.org/officeDocument/2006/relationships/image" Target="../media/image3.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5.png"/><Relationship Id="rId3"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9698" name="Picture 6" descr="2011_INSPECTION_SUMMIT_PPT_SIDE.jpg"/>
          <p:cNvPicPr>
            <a:picLocks noChangeAspect="1"/>
          </p:cNvPicPr>
          <p:nvPr/>
        </p:nvPicPr>
        <p:blipFill>
          <a:blip r:embed="rId2"/>
          <a:srcRect/>
          <a:stretch>
            <a:fillRect/>
          </a:stretch>
        </p:blipFill>
        <p:spPr bwMode="auto">
          <a:xfrm>
            <a:off x="0" y="0"/>
            <a:ext cx="1600200" cy="6858000"/>
          </a:xfrm>
          <a:prstGeom prst="rect">
            <a:avLst/>
          </a:prstGeom>
          <a:noFill/>
          <a:ln w="9525">
            <a:noFill/>
            <a:miter lim="800000"/>
            <a:headEnd/>
            <a:tailEnd/>
          </a:ln>
        </p:spPr>
      </p:pic>
      <p:sp>
        <p:nvSpPr>
          <p:cNvPr id="6" name="Rectangle 2"/>
          <p:cNvSpPr txBox="1">
            <a:spLocks noChangeArrowheads="1"/>
          </p:cNvSpPr>
          <p:nvPr/>
        </p:nvSpPr>
        <p:spPr bwMode="auto">
          <a:xfrm>
            <a:off x="1828800" y="1652588"/>
            <a:ext cx="7010400" cy="3278822"/>
          </a:xfrm>
          <a:prstGeom prst="rect">
            <a:avLst/>
          </a:prstGeom>
          <a:noFill/>
          <a:ln w="9525">
            <a:noFill/>
            <a:miter lim="800000"/>
            <a:headEnd/>
            <a:tailEnd/>
          </a:ln>
        </p:spPr>
        <p:txBody>
          <a:bodyPr>
            <a:prstTxWarp prst="textNoShape">
              <a:avLst/>
            </a:prstTxWarp>
          </a:bodyPr>
          <a:lstStyle/>
          <a:p>
            <a:pPr defTabSz="914400">
              <a:defRPr/>
            </a:pPr>
            <a:r>
              <a:rPr lang="en-US" sz="3200" dirty="0">
                <a:latin typeface="+mn-lt"/>
                <a:ea typeface="+mn-ea"/>
                <a:cs typeface="+mn-cs"/>
              </a:rPr>
              <a:t>Development of CIA’s Remote Robotic Crack Detection Service</a:t>
            </a:r>
          </a:p>
          <a:p>
            <a:pPr defTabSz="914400">
              <a:defRPr/>
            </a:pPr>
            <a:r>
              <a:rPr lang="en-US" sz="3200" b="1" kern="0" dirty="0" smtClean="0">
                <a:solidFill>
                  <a:srgbClr val="000000"/>
                </a:solidFill>
                <a:latin typeface="+mj-lt"/>
                <a:ea typeface="+mj-ea"/>
                <a:cs typeface="+mj-cs"/>
              </a:rPr>
              <a:t/>
            </a:r>
            <a:br>
              <a:rPr lang="en-US" sz="3200" b="1" kern="0" dirty="0" smtClean="0">
                <a:solidFill>
                  <a:srgbClr val="000000"/>
                </a:solidFill>
                <a:latin typeface="+mj-lt"/>
                <a:ea typeface="+mj-ea"/>
                <a:cs typeface="+mj-cs"/>
              </a:rPr>
            </a:br>
            <a:r>
              <a:rPr lang="en-US" sz="2000" b="1" kern="0" dirty="0" smtClean="0">
                <a:solidFill>
                  <a:srgbClr val="000000"/>
                </a:solidFill>
                <a:latin typeface="+mj-lt"/>
                <a:ea typeface="+mj-ea"/>
                <a:cs typeface="+mj-cs"/>
              </a:rPr>
              <a:t>Stephen Park, Technology Manager</a:t>
            </a:r>
            <a:endParaRPr lang="en-US" sz="2000" b="1" kern="0" dirty="0">
              <a:solidFill>
                <a:srgbClr val="000000"/>
              </a:solidFill>
              <a:latin typeface="+mj-lt"/>
              <a:ea typeface="+mj-ea"/>
              <a:cs typeface="+mj-cs"/>
            </a:endParaRPr>
          </a:p>
          <a:p>
            <a:pPr defTabSz="914400">
              <a:defRPr/>
            </a:pPr>
            <a:r>
              <a:rPr lang="en-US" sz="2000" b="1" kern="0" dirty="0">
                <a:solidFill>
                  <a:srgbClr val="000000"/>
                </a:solidFill>
                <a:latin typeface="+mj-lt"/>
                <a:ea typeface="+mj-ea"/>
                <a:cs typeface="+mj-cs"/>
              </a:rPr>
              <a:t>CIA </a:t>
            </a:r>
            <a:r>
              <a:rPr lang="en-US" sz="2000" b="1" kern="0" dirty="0" smtClean="0">
                <a:solidFill>
                  <a:srgbClr val="000000"/>
                </a:solidFill>
                <a:latin typeface="+mj-lt"/>
                <a:ea typeface="+mj-ea"/>
                <a:cs typeface="+mj-cs"/>
              </a:rPr>
              <a:t>Inspection</a:t>
            </a:r>
          </a:p>
          <a:p>
            <a:pPr defTabSz="914400">
              <a:defRPr/>
            </a:pPr>
            <a:endParaRPr lang="en-US" sz="2000" b="1" kern="0" dirty="0" smtClean="0">
              <a:solidFill>
                <a:srgbClr val="000000"/>
              </a:solidFill>
              <a:latin typeface="+mj-lt"/>
              <a:ea typeface="+mj-ea"/>
              <a:cs typeface="+mj-cs"/>
            </a:endParaRPr>
          </a:p>
          <a:p>
            <a:pPr defTabSz="914400">
              <a:defRPr/>
            </a:pPr>
            <a:r>
              <a:rPr lang="en-US" sz="2000" b="1" kern="0" dirty="0" smtClean="0">
                <a:solidFill>
                  <a:srgbClr val="000000"/>
                </a:solidFill>
                <a:latin typeface="+mj-lt"/>
                <a:ea typeface="+mj-ea"/>
                <a:cs typeface="+mj-cs"/>
              </a:rPr>
              <a:t>Dr. Martin </a:t>
            </a:r>
            <a:r>
              <a:rPr lang="en-US" sz="2000" b="1" kern="0" dirty="0" err="1" smtClean="0">
                <a:solidFill>
                  <a:srgbClr val="000000"/>
                </a:solidFill>
                <a:latin typeface="+mj-lt"/>
                <a:ea typeface="+mj-ea"/>
                <a:cs typeface="+mj-cs"/>
              </a:rPr>
              <a:t>Lugg</a:t>
            </a:r>
            <a:r>
              <a:rPr lang="en-US" sz="2000" b="1" kern="0" dirty="0" smtClean="0">
                <a:solidFill>
                  <a:srgbClr val="000000"/>
                </a:solidFill>
                <a:latin typeface="+mj-lt"/>
                <a:ea typeface="+mj-ea"/>
                <a:cs typeface="+mj-cs"/>
              </a:rPr>
              <a:t>, Technical Director</a:t>
            </a:r>
          </a:p>
          <a:p>
            <a:pPr defTabSz="914400">
              <a:defRPr/>
            </a:pPr>
            <a:r>
              <a:rPr lang="en-US" sz="2000" b="1" kern="0" dirty="0" smtClean="0">
                <a:solidFill>
                  <a:srgbClr val="000000"/>
                </a:solidFill>
                <a:latin typeface="+mj-lt"/>
                <a:ea typeface="+mj-ea"/>
                <a:cs typeface="+mj-cs"/>
              </a:rPr>
              <a:t>TSC Inspection Systems</a:t>
            </a:r>
          </a:p>
          <a:p>
            <a:pPr defTabSz="914400">
              <a:defRPr/>
            </a:pPr>
            <a:endParaRPr lang="en-US" sz="2000" b="1" kern="0" dirty="0">
              <a:solidFill>
                <a:srgbClr val="000000"/>
              </a:solidFill>
              <a:latin typeface="+mj-lt"/>
              <a:ea typeface="+mj-ea"/>
              <a:cs typeface="+mj-cs"/>
            </a:endParaRPr>
          </a:p>
          <a:p>
            <a:pPr defTabSz="914400">
              <a:defRPr/>
            </a:pPr>
            <a:endParaRPr lang="en-US" sz="2400" b="1" kern="0" dirty="0">
              <a:solidFill>
                <a:srgbClr val="000000"/>
              </a:solidFill>
              <a:latin typeface="+mj-lt"/>
              <a:ea typeface="+mj-ea"/>
              <a:cs typeface="+mj-cs"/>
            </a:endParaRPr>
          </a:p>
        </p:txBody>
      </p:sp>
      <p:pic>
        <p:nvPicPr>
          <p:cNvPr id="5" name="Picture 20"/>
          <p:cNvPicPr>
            <a:picLocks noChangeAspect="1" noChangeArrowheads="1"/>
          </p:cNvPicPr>
          <p:nvPr/>
        </p:nvPicPr>
        <p:blipFill>
          <a:blip r:embed="rId3"/>
          <a:srcRect/>
          <a:stretch>
            <a:fillRect/>
          </a:stretch>
        </p:blipFill>
        <p:spPr bwMode="auto">
          <a:xfrm>
            <a:off x="1919287" y="5562600"/>
            <a:ext cx="1204913" cy="1204913"/>
          </a:xfrm>
          <a:prstGeom prst="rect">
            <a:avLst/>
          </a:prstGeom>
          <a:noFill/>
          <a:ln w="12700">
            <a:noFill/>
            <a:miter lim="800000"/>
            <a:headEnd type="none" w="sm" len="sm"/>
            <a:tailEnd type="none" w="sm" len="sm"/>
          </a:ln>
        </p:spPr>
      </p:pic>
      <p:pic>
        <p:nvPicPr>
          <p:cNvPr id="7" name="Picture 4" descr="cialogo.jpg"/>
          <p:cNvPicPr>
            <a:picLocks noChangeAspect="1"/>
          </p:cNvPicPr>
          <p:nvPr/>
        </p:nvPicPr>
        <p:blipFill>
          <a:blip r:embed="rId4"/>
          <a:srcRect/>
          <a:stretch>
            <a:fillRect/>
          </a:stretch>
        </p:blipFill>
        <p:spPr bwMode="auto">
          <a:xfrm>
            <a:off x="7586202" y="6019800"/>
            <a:ext cx="1212850" cy="5778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666750"/>
            <a:ext cx="6858000" cy="571500"/>
          </a:xfrm>
        </p:spPr>
        <p:txBody>
          <a:bodyPr rtlCol="0">
            <a:normAutofit/>
          </a:bodyPr>
          <a:lstStyle/>
          <a:p>
            <a:pPr fontAlgn="auto">
              <a:spcAft>
                <a:spcPts val="0"/>
              </a:spcAft>
              <a:defRPr/>
            </a:pPr>
            <a:r>
              <a:rPr lang="en-US" dirty="0" smtClean="0"/>
              <a:t>Introduction to ACFM</a:t>
            </a:r>
            <a:endParaRPr dirty="0"/>
          </a:p>
        </p:txBody>
      </p:sp>
      <p:sp>
        <p:nvSpPr>
          <p:cNvPr id="3" name="Text Placeholder 2"/>
          <p:cNvSpPr>
            <a:spLocks noGrp="1"/>
          </p:cNvSpPr>
          <p:nvPr>
            <p:ph idx="1"/>
          </p:nvPr>
        </p:nvSpPr>
        <p:spPr>
          <a:xfrm>
            <a:off x="1828800" y="1457325"/>
            <a:ext cx="6858000" cy="4668838"/>
          </a:xfrm>
        </p:spPr>
        <p:txBody>
          <a:bodyPr rtlCol="0">
            <a:normAutofit/>
          </a:bodyPr>
          <a:lstStyle/>
          <a:p>
            <a:pPr eaLnBrk="1" hangingPunct="1">
              <a:lnSpc>
                <a:spcPct val="90000"/>
              </a:lnSpc>
            </a:pPr>
            <a:r>
              <a:rPr lang="en-US" sz="2400" dirty="0" smtClean="0"/>
              <a:t>The ACFM technique was developed by </a:t>
            </a:r>
            <a:r>
              <a:rPr lang="en-US" sz="2400" b="1" i="1" dirty="0" smtClean="0"/>
              <a:t>TSC INSPECTION SYSTEMS</a:t>
            </a:r>
            <a:r>
              <a:rPr lang="en-US" sz="2400" i="1" dirty="0" smtClean="0"/>
              <a:t>, </a:t>
            </a:r>
            <a:r>
              <a:rPr lang="en-US" sz="2400" dirty="0" smtClean="0"/>
              <a:t>who are based in the UK.</a:t>
            </a:r>
            <a:br>
              <a:rPr lang="en-US" sz="2400" dirty="0" smtClean="0"/>
            </a:br>
            <a:r>
              <a:rPr lang="en-US" sz="2400" dirty="0" smtClean="0"/>
              <a:t> </a:t>
            </a:r>
          </a:p>
          <a:p>
            <a:pPr eaLnBrk="1" hangingPunct="1">
              <a:lnSpc>
                <a:spcPct val="90000"/>
              </a:lnSpc>
            </a:pPr>
            <a:r>
              <a:rPr lang="en-US" sz="2400" dirty="0" smtClean="0"/>
              <a:t>Originally developed in a J.I.P. at UCL for sizing fatigue cracks on underwater welds but is now used in many applications.</a:t>
            </a:r>
            <a:br>
              <a:rPr lang="en-US" sz="2400" dirty="0" smtClean="0"/>
            </a:br>
            <a:endParaRPr lang="en-US" sz="2400" dirty="0" smtClean="0"/>
          </a:p>
          <a:p>
            <a:pPr eaLnBrk="1" hangingPunct="1">
              <a:lnSpc>
                <a:spcPct val="90000"/>
              </a:lnSpc>
            </a:pPr>
            <a:r>
              <a:rPr lang="en-US" sz="2400" dirty="0" smtClean="0"/>
              <a:t>Capable of </a:t>
            </a:r>
            <a:r>
              <a:rPr lang="en-US" sz="2400" b="1" dirty="0" smtClean="0">
                <a:solidFill>
                  <a:srgbClr val="FF0000"/>
                </a:solidFill>
              </a:rPr>
              <a:t>detecting and sizing surface-breaking cracks</a:t>
            </a:r>
            <a:r>
              <a:rPr lang="en-US" sz="2400" dirty="0" smtClean="0"/>
              <a:t> in any metal and is used as a replacement for conventional Magnetic Particle and Penetrant Testing.</a:t>
            </a:r>
            <a:endParaRPr lang="en-US" sz="2400" dirty="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666750"/>
            <a:ext cx="6858000" cy="571500"/>
          </a:xfrm>
        </p:spPr>
        <p:txBody>
          <a:bodyPr rtlCol="0">
            <a:normAutofit/>
          </a:bodyPr>
          <a:lstStyle/>
          <a:p>
            <a:pPr fontAlgn="auto">
              <a:spcAft>
                <a:spcPts val="0"/>
              </a:spcAft>
              <a:defRPr/>
            </a:pPr>
            <a:r>
              <a:rPr lang="en-US" dirty="0" smtClean="0"/>
              <a:t>Introduction to ACFM</a:t>
            </a:r>
            <a:endParaRPr dirty="0"/>
          </a:p>
        </p:txBody>
      </p:sp>
      <p:sp>
        <p:nvSpPr>
          <p:cNvPr id="3" name="Text Placeholder 2"/>
          <p:cNvSpPr>
            <a:spLocks noGrp="1"/>
          </p:cNvSpPr>
          <p:nvPr>
            <p:ph idx="1"/>
          </p:nvPr>
        </p:nvSpPr>
        <p:spPr>
          <a:xfrm>
            <a:off x="1828800" y="1457325"/>
            <a:ext cx="6858000" cy="4668838"/>
          </a:xfrm>
        </p:spPr>
        <p:txBody>
          <a:bodyPr rtlCol="0">
            <a:normAutofit/>
          </a:bodyPr>
          <a:lstStyle/>
          <a:p>
            <a:pPr eaLnBrk="1" hangingPunct="1">
              <a:lnSpc>
                <a:spcPct val="90000"/>
              </a:lnSpc>
              <a:spcAft>
                <a:spcPct val="35000"/>
              </a:spcAft>
            </a:pPr>
            <a:r>
              <a:rPr lang="en-US" sz="2400" b="1" dirty="0" smtClean="0">
                <a:solidFill>
                  <a:srgbClr val="FF0000"/>
                </a:solidFill>
              </a:rPr>
              <a:t>ACFM</a:t>
            </a:r>
            <a:r>
              <a:rPr lang="en-US" sz="2400" dirty="0" smtClean="0"/>
              <a:t> is an </a:t>
            </a:r>
            <a:r>
              <a:rPr lang="en-US" sz="2400" b="1" i="1" dirty="0" smtClean="0"/>
              <a:t>Electromagnetic </a:t>
            </a:r>
            <a:r>
              <a:rPr lang="en-US" sz="2400" dirty="0" smtClean="0"/>
              <a:t>inspection technique providing one pass inspection</a:t>
            </a:r>
          </a:p>
          <a:p>
            <a:pPr eaLnBrk="1" hangingPunct="1">
              <a:lnSpc>
                <a:spcPct val="90000"/>
              </a:lnSpc>
              <a:spcAft>
                <a:spcPct val="35000"/>
              </a:spcAft>
            </a:pPr>
            <a:r>
              <a:rPr lang="en-US" sz="2400" dirty="0" smtClean="0"/>
              <a:t>It has a high tolerance to lift off</a:t>
            </a:r>
          </a:p>
          <a:p>
            <a:pPr eaLnBrk="1" hangingPunct="1">
              <a:lnSpc>
                <a:spcPct val="90000"/>
              </a:lnSpc>
              <a:spcAft>
                <a:spcPct val="35000"/>
              </a:spcAft>
            </a:pPr>
            <a:r>
              <a:rPr lang="en-US" sz="2400" dirty="0" smtClean="0"/>
              <a:t>It requires no electrical contact, so can be used through coatings</a:t>
            </a:r>
          </a:p>
          <a:p>
            <a:pPr eaLnBrk="1" hangingPunct="1">
              <a:lnSpc>
                <a:spcPct val="90000"/>
              </a:lnSpc>
              <a:spcAft>
                <a:spcPct val="35000"/>
              </a:spcAft>
            </a:pPr>
            <a:r>
              <a:rPr lang="en-US" sz="2400" dirty="0" smtClean="0"/>
              <a:t>Provides </a:t>
            </a:r>
            <a:r>
              <a:rPr lang="en-US" sz="2400" dirty="0" smtClean="0">
                <a:solidFill>
                  <a:srgbClr val="FF0000"/>
                </a:solidFill>
              </a:rPr>
              <a:t>crack detection and sizing</a:t>
            </a:r>
            <a:r>
              <a:rPr lang="en-US" sz="2400" dirty="0" smtClean="0"/>
              <a:t> (length and depth)</a:t>
            </a:r>
          </a:p>
          <a:p>
            <a:pPr eaLnBrk="1" hangingPunct="1">
              <a:lnSpc>
                <a:spcPct val="90000"/>
              </a:lnSpc>
              <a:spcAft>
                <a:spcPct val="35000"/>
              </a:spcAft>
            </a:pPr>
            <a:r>
              <a:rPr lang="en-US" sz="2400" dirty="0" smtClean="0"/>
              <a:t>Signals proportional to defect severity</a:t>
            </a:r>
            <a:endParaRPr lang="en-US" sz="2400" dirty="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666750"/>
            <a:ext cx="6858000" cy="571500"/>
          </a:xfrm>
        </p:spPr>
        <p:txBody>
          <a:bodyPr rtlCol="0">
            <a:normAutofit/>
          </a:bodyPr>
          <a:lstStyle/>
          <a:p>
            <a:pPr fontAlgn="auto">
              <a:spcAft>
                <a:spcPts val="0"/>
              </a:spcAft>
              <a:defRPr/>
            </a:pPr>
            <a:r>
              <a:rPr lang="en-US" dirty="0" smtClean="0"/>
              <a:t>Introduction to ACFM</a:t>
            </a:r>
            <a:endParaRPr dirty="0"/>
          </a:p>
        </p:txBody>
      </p:sp>
      <p:sp>
        <p:nvSpPr>
          <p:cNvPr id="3" name="Text Placeholder 2"/>
          <p:cNvSpPr>
            <a:spLocks noGrp="1"/>
          </p:cNvSpPr>
          <p:nvPr>
            <p:ph idx="1"/>
          </p:nvPr>
        </p:nvSpPr>
        <p:spPr>
          <a:xfrm>
            <a:off x="1828800" y="1457325"/>
            <a:ext cx="6858000" cy="4668838"/>
          </a:xfrm>
        </p:spPr>
        <p:txBody>
          <a:bodyPr rtlCol="0">
            <a:normAutofit/>
          </a:bodyPr>
          <a:lstStyle/>
          <a:p>
            <a:pPr eaLnBrk="1" hangingPunct="1">
              <a:lnSpc>
                <a:spcPct val="90000"/>
              </a:lnSpc>
            </a:pPr>
            <a:r>
              <a:rPr lang="en-US" sz="2400" dirty="0" smtClean="0">
                <a:solidFill>
                  <a:srgbClr val="FF0000"/>
                </a:solidFill>
              </a:rPr>
              <a:t>ACFM</a:t>
            </a:r>
            <a:r>
              <a:rPr lang="en-US" sz="2400" dirty="0" smtClean="0"/>
              <a:t> is a </a:t>
            </a:r>
            <a:r>
              <a:rPr lang="en-US" sz="2400" i="1" dirty="0" smtClean="0"/>
              <a:t>‘</a:t>
            </a:r>
            <a:r>
              <a:rPr lang="en-US" sz="2400" i="1" dirty="0" smtClean="0">
                <a:solidFill>
                  <a:srgbClr val="FF0000"/>
                </a:solidFill>
              </a:rPr>
              <a:t>current perturbation</a:t>
            </a:r>
            <a:r>
              <a:rPr lang="en-US" sz="2400" i="1" dirty="0" smtClean="0"/>
              <a:t>’</a:t>
            </a:r>
            <a:r>
              <a:rPr lang="en-US" sz="2400" dirty="0" smtClean="0"/>
              <a:t> technique</a:t>
            </a:r>
            <a:br>
              <a:rPr lang="en-US" sz="2400" dirty="0" smtClean="0"/>
            </a:br>
            <a:endParaRPr lang="en-US" sz="2400" dirty="0" smtClean="0"/>
          </a:p>
          <a:p>
            <a:pPr eaLnBrk="1" hangingPunct="1">
              <a:lnSpc>
                <a:spcPct val="90000"/>
              </a:lnSpc>
            </a:pPr>
            <a:r>
              <a:rPr lang="en-US" sz="2400" dirty="0" smtClean="0"/>
              <a:t>Is is significantly different to conventional eddy current testing methods</a:t>
            </a:r>
            <a:br>
              <a:rPr lang="en-US" sz="2400" dirty="0" smtClean="0"/>
            </a:br>
            <a:endParaRPr lang="en-US" sz="2400" dirty="0" smtClean="0"/>
          </a:p>
          <a:p>
            <a:pPr eaLnBrk="1" hangingPunct="1">
              <a:lnSpc>
                <a:spcPct val="90000"/>
              </a:lnSpc>
            </a:pPr>
            <a:r>
              <a:rPr lang="en-US" sz="2400" dirty="0" smtClean="0"/>
              <a:t>It works by making quantitative measurements of </a:t>
            </a:r>
            <a:r>
              <a:rPr lang="en-US" sz="2400" i="1" dirty="0" smtClean="0"/>
              <a:t>magnetic field</a:t>
            </a:r>
            <a:r>
              <a:rPr lang="en-US" sz="2400" dirty="0" smtClean="0"/>
              <a:t> disturbances which arise when an </a:t>
            </a:r>
            <a:r>
              <a:rPr lang="en-US" sz="2400" i="1" dirty="0" smtClean="0"/>
              <a:t>electric current</a:t>
            </a:r>
            <a:r>
              <a:rPr lang="en-US" sz="2400" dirty="0" smtClean="0"/>
              <a:t> is disturbed by the presence of a surface breaking crack</a:t>
            </a:r>
            <a:endParaRPr lang="en-US" sz="2400" dirty="0"/>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666750"/>
            <a:ext cx="6858000" cy="571500"/>
          </a:xfrm>
        </p:spPr>
        <p:txBody>
          <a:bodyPr rtlCol="0">
            <a:normAutofit/>
          </a:bodyPr>
          <a:lstStyle/>
          <a:p>
            <a:pPr fontAlgn="auto">
              <a:spcAft>
                <a:spcPts val="0"/>
              </a:spcAft>
              <a:defRPr/>
            </a:pPr>
            <a:r>
              <a:rPr lang="en-US" dirty="0" smtClean="0"/>
              <a:t>ACFM Technology</a:t>
            </a:r>
            <a:endParaRPr dirty="0"/>
          </a:p>
        </p:txBody>
      </p:sp>
      <p:pic>
        <p:nvPicPr>
          <p:cNvPr id="6" name="Picture 5" descr="Slide 6 Picture2.jpg"/>
          <p:cNvPicPr>
            <a:picLocks noChangeAspect="1"/>
          </p:cNvPicPr>
          <p:nvPr/>
        </p:nvPicPr>
        <p:blipFill>
          <a:blip r:embed="rId2"/>
          <a:stretch>
            <a:fillRect/>
          </a:stretch>
        </p:blipFill>
        <p:spPr>
          <a:xfrm>
            <a:off x="4620732" y="2681695"/>
            <a:ext cx="4523268" cy="3114187"/>
          </a:xfrm>
          <a:prstGeom prst="rect">
            <a:avLst/>
          </a:prstGeom>
        </p:spPr>
      </p:pic>
      <p:pic>
        <p:nvPicPr>
          <p:cNvPr id="5" name="Content Placeholder 4" descr="Slide 6 Picture1.jpg"/>
          <p:cNvPicPr>
            <a:picLocks noGrp="1" noChangeAspect="1"/>
          </p:cNvPicPr>
          <p:nvPr>
            <p:ph idx="1"/>
          </p:nvPr>
        </p:nvPicPr>
        <p:blipFill>
          <a:blip r:embed="rId3"/>
          <a:srcRect t="-4709" b="-4709"/>
          <a:stretch>
            <a:fillRect/>
          </a:stretch>
        </p:blipFill>
        <p:spPr>
          <a:xfrm>
            <a:off x="1648600" y="1457324"/>
            <a:ext cx="4085661" cy="2781465"/>
          </a:xfrm>
        </p:spPr>
      </p:pic>
      <p:cxnSp>
        <p:nvCxnSpPr>
          <p:cNvPr id="9" name="Straight Connector 8"/>
          <p:cNvCxnSpPr/>
          <p:nvPr/>
        </p:nvCxnSpPr>
        <p:spPr>
          <a:xfrm>
            <a:off x="4384830" y="3663892"/>
            <a:ext cx="1922120" cy="454769"/>
          </a:xfrm>
          <a:prstGeom prst="line">
            <a:avLst/>
          </a:prstGeom>
          <a:ln>
            <a:solidFill>
              <a:schemeClr val="tx1">
                <a:lumMod val="75000"/>
                <a:lumOff val="25000"/>
                <a:alpha val="78000"/>
              </a:schemeClr>
            </a:solidFill>
            <a:tailEnd type="triangle" w="lg"/>
          </a:ln>
        </p:spPr>
        <p:style>
          <a:lnRef idx="2">
            <a:schemeClr val="accent1"/>
          </a:lnRef>
          <a:fillRef idx="0">
            <a:schemeClr val="accent1"/>
          </a:fillRef>
          <a:effectRef idx="1">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5" name="Object 3"/>
          <p:cNvGraphicFramePr>
            <a:graphicFrameLocks/>
          </p:cNvGraphicFramePr>
          <p:nvPr/>
        </p:nvGraphicFramePr>
        <p:xfrm>
          <a:off x="4722019" y="267524"/>
          <a:ext cx="4330700" cy="6034087"/>
        </p:xfrm>
        <a:graphic>
          <a:graphicData uri="http://schemas.openxmlformats.org/presentationml/2006/ole">
            <p:oleObj spid="_x0000_s101378" name="Bitmap Image" r:id="rId3" imgW="3962325" imgH="5400482" progId="">
              <p:embed/>
            </p:oleObj>
          </a:graphicData>
        </a:graphic>
      </p:graphicFrame>
      <p:sp>
        <p:nvSpPr>
          <p:cNvPr id="2" name="Title 1"/>
          <p:cNvSpPr>
            <a:spLocks noGrp="1"/>
          </p:cNvSpPr>
          <p:nvPr>
            <p:ph type="title"/>
          </p:nvPr>
        </p:nvSpPr>
        <p:spPr>
          <a:xfrm>
            <a:off x="1828800" y="666750"/>
            <a:ext cx="6858000" cy="571500"/>
          </a:xfrm>
        </p:spPr>
        <p:txBody>
          <a:bodyPr rtlCol="0">
            <a:normAutofit/>
          </a:bodyPr>
          <a:lstStyle/>
          <a:p>
            <a:pPr fontAlgn="auto">
              <a:spcAft>
                <a:spcPts val="0"/>
              </a:spcAft>
              <a:defRPr/>
            </a:pPr>
            <a:r>
              <a:rPr lang="en-US" dirty="0" smtClean="0"/>
              <a:t>ACFM Technology</a:t>
            </a:r>
            <a:endParaRPr dirty="0"/>
          </a:p>
        </p:txBody>
      </p:sp>
      <p:sp>
        <p:nvSpPr>
          <p:cNvPr id="6" name="Text Box 4"/>
          <p:cNvSpPr txBox="1">
            <a:spLocks noChangeArrowheads="1"/>
          </p:cNvSpPr>
          <p:nvPr/>
        </p:nvSpPr>
        <p:spPr bwMode="auto">
          <a:xfrm>
            <a:off x="1629984" y="1495423"/>
            <a:ext cx="3587191" cy="3785652"/>
          </a:xfrm>
          <a:prstGeom prst="rect">
            <a:avLst/>
          </a:prstGeom>
          <a:noFill/>
          <a:ln w="12700">
            <a:noFill/>
            <a:miter lim="800000"/>
            <a:headEnd type="none" w="sm" len="sm"/>
            <a:tailEnd type="none" w="sm" len="sm"/>
          </a:ln>
        </p:spPr>
        <p:txBody>
          <a:bodyPr wrap="square">
            <a:prstTxWarp prst="textNoShape">
              <a:avLst/>
            </a:prstTxWarp>
            <a:spAutoFit/>
          </a:bodyPr>
          <a:lstStyle/>
          <a:p>
            <a:pPr eaLnBrk="0" hangingPunct="0">
              <a:spcBef>
                <a:spcPct val="50000"/>
              </a:spcBef>
            </a:pPr>
            <a:r>
              <a:rPr lang="en-US" sz="2000" dirty="0"/>
              <a:t>Probe contains an X-field inducer, and 2 orthogonal sensor coils</a:t>
            </a:r>
          </a:p>
          <a:p>
            <a:pPr eaLnBrk="0" hangingPunct="0">
              <a:spcBef>
                <a:spcPct val="50000"/>
              </a:spcBef>
            </a:pPr>
            <a:r>
              <a:rPr lang="en-US" sz="2000" dirty="0"/>
              <a:t>The </a:t>
            </a:r>
            <a:r>
              <a:rPr lang="en-US" sz="2000" b="1" dirty="0" err="1"/>
              <a:t>Bx</a:t>
            </a:r>
            <a:r>
              <a:rPr lang="en-US" sz="2000" dirty="0"/>
              <a:t> sensor responds to current density and shows a reduction with </a:t>
            </a:r>
            <a:r>
              <a:rPr lang="en-US" sz="2000" b="1" dirty="0"/>
              <a:t>crack depth</a:t>
            </a:r>
            <a:endParaRPr lang="en-US" sz="2000" dirty="0"/>
          </a:p>
          <a:p>
            <a:pPr eaLnBrk="0" hangingPunct="0">
              <a:spcBef>
                <a:spcPct val="50000"/>
              </a:spcBef>
            </a:pPr>
            <a:r>
              <a:rPr lang="en-US" sz="2000" dirty="0"/>
              <a:t>The </a:t>
            </a:r>
            <a:r>
              <a:rPr lang="en-US" sz="2000" b="1" dirty="0" err="1"/>
              <a:t>Bz</a:t>
            </a:r>
            <a:r>
              <a:rPr lang="en-US" sz="2000" dirty="0"/>
              <a:t> sensor responds to crack ends and shows a trough/peak as the probe passes over the crack, indicating </a:t>
            </a:r>
            <a:r>
              <a:rPr lang="en-US" sz="2000" b="1" dirty="0"/>
              <a:t>crack length</a:t>
            </a:r>
            <a:endParaRPr lang="en-US" sz="2000" dirty="0"/>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666750"/>
            <a:ext cx="6858000" cy="571500"/>
          </a:xfrm>
        </p:spPr>
        <p:txBody>
          <a:bodyPr rtlCol="0">
            <a:normAutofit/>
          </a:bodyPr>
          <a:lstStyle/>
          <a:p>
            <a:pPr fontAlgn="auto">
              <a:spcAft>
                <a:spcPts val="0"/>
              </a:spcAft>
              <a:defRPr/>
            </a:pPr>
            <a:r>
              <a:rPr lang="en-US" dirty="0" smtClean="0"/>
              <a:t>ACFM Arrays</a:t>
            </a:r>
            <a:endParaRPr dirty="0"/>
          </a:p>
        </p:txBody>
      </p:sp>
      <p:sp>
        <p:nvSpPr>
          <p:cNvPr id="3" name="Text Placeholder 2"/>
          <p:cNvSpPr>
            <a:spLocks noGrp="1"/>
          </p:cNvSpPr>
          <p:nvPr>
            <p:ph idx="1"/>
          </p:nvPr>
        </p:nvSpPr>
        <p:spPr>
          <a:xfrm>
            <a:off x="1828800" y="1457325"/>
            <a:ext cx="6858000" cy="4668838"/>
          </a:xfrm>
        </p:spPr>
        <p:txBody>
          <a:bodyPr rtlCol="0">
            <a:normAutofit/>
          </a:bodyPr>
          <a:lstStyle/>
          <a:p>
            <a:pPr eaLnBrk="1" hangingPunct="1"/>
            <a:r>
              <a:rPr lang="en-US" sz="2400" dirty="0" smtClean="0"/>
              <a:t>Manual inspection probes inspect a narrow strip, centered on the probe sensors.</a:t>
            </a:r>
          </a:p>
          <a:p>
            <a:pPr eaLnBrk="1" hangingPunct="1"/>
            <a:r>
              <a:rPr lang="en-US" sz="2400" dirty="0" smtClean="0"/>
              <a:t>In some situations it is desirable to cover wider areas with a probe.</a:t>
            </a:r>
          </a:p>
          <a:p>
            <a:pPr eaLnBrk="1" hangingPunct="1"/>
            <a:r>
              <a:rPr lang="en-US" sz="2400" dirty="0" smtClean="0"/>
              <a:t>ACFM array probes contain a number of sensors. In this way, larger areas can be covered either by scanning a 1 dimensional array or statically using a 2D array.</a:t>
            </a:r>
            <a:endParaRPr lang="en-US" sz="2400" dirty="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666750"/>
            <a:ext cx="6858000" cy="571500"/>
          </a:xfrm>
        </p:spPr>
        <p:txBody>
          <a:bodyPr rtlCol="0">
            <a:normAutofit/>
          </a:bodyPr>
          <a:lstStyle/>
          <a:p>
            <a:pPr fontAlgn="auto">
              <a:spcAft>
                <a:spcPts val="0"/>
              </a:spcAft>
              <a:defRPr/>
            </a:pPr>
            <a:r>
              <a:rPr lang="en-US" dirty="0" smtClean="0"/>
              <a:t>ACFM – An NDE Solution</a:t>
            </a:r>
            <a:endParaRPr dirty="0"/>
          </a:p>
        </p:txBody>
      </p:sp>
      <p:sp>
        <p:nvSpPr>
          <p:cNvPr id="3" name="Text Placeholder 2"/>
          <p:cNvSpPr>
            <a:spLocks noGrp="1"/>
          </p:cNvSpPr>
          <p:nvPr>
            <p:ph idx="1"/>
          </p:nvPr>
        </p:nvSpPr>
        <p:spPr>
          <a:xfrm>
            <a:off x="1828800" y="1457325"/>
            <a:ext cx="6858000" cy="4668838"/>
          </a:xfrm>
        </p:spPr>
        <p:txBody>
          <a:bodyPr rtlCol="0">
            <a:normAutofit/>
          </a:bodyPr>
          <a:lstStyle/>
          <a:p>
            <a:pPr eaLnBrk="1" hangingPunct="1"/>
            <a:r>
              <a:rPr lang="en-GB" sz="2400" dirty="0" smtClean="0"/>
              <a:t>Saves time and money because:</a:t>
            </a:r>
          </a:p>
          <a:p>
            <a:pPr lvl="1" eaLnBrk="1" hangingPunct="1"/>
            <a:r>
              <a:rPr lang="en-GB" sz="2400" dirty="0" smtClean="0"/>
              <a:t>No need to remove and reapply coatings</a:t>
            </a:r>
          </a:p>
          <a:p>
            <a:pPr lvl="1" eaLnBrk="1" hangingPunct="1"/>
            <a:r>
              <a:rPr lang="en-GB" sz="2400" dirty="0" smtClean="0"/>
              <a:t>Concentrate on most significant defects</a:t>
            </a:r>
          </a:p>
          <a:p>
            <a:pPr lvl="1" eaLnBrk="1" hangingPunct="1"/>
            <a:r>
              <a:rPr lang="en-GB" sz="2400" dirty="0" smtClean="0"/>
              <a:t>No need to shut-down plant</a:t>
            </a:r>
          </a:p>
          <a:p>
            <a:pPr lvl="1" eaLnBrk="1" hangingPunct="1"/>
            <a:r>
              <a:rPr lang="en-GB" sz="2400" dirty="0" smtClean="0"/>
              <a:t>Can use rope access or scanner system to avoid scaffolding</a:t>
            </a:r>
          </a:p>
          <a:p>
            <a:pPr lvl="1" eaLnBrk="1" hangingPunct="1"/>
            <a:r>
              <a:rPr lang="en-GB" sz="2400" dirty="0" smtClean="0"/>
              <a:t>All data recorded for review or monitoring</a:t>
            </a:r>
            <a:endParaRPr lang="en-GB" sz="2400" dirty="0"/>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469029"/>
            <a:ext cx="6858000" cy="571500"/>
          </a:xfrm>
        </p:spPr>
        <p:txBody>
          <a:bodyPr rtlCol="0">
            <a:normAutofit/>
          </a:bodyPr>
          <a:lstStyle/>
          <a:p>
            <a:pPr fontAlgn="auto">
              <a:spcAft>
                <a:spcPts val="0"/>
              </a:spcAft>
              <a:defRPr/>
            </a:pPr>
            <a:r>
              <a:rPr lang="en-US" dirty="0" smtClean="0"/>
              <a:t>ACFM Uses</a:t>
            </a:r>
            <a:endParaRPr dirty="0"/>
          </a:p>
        </p:txBody>
      </p:sp>
      <p:pic>
        <p:nvPicPr>
          <p:cNvPr id="5" name="Picture 7"/>
          <p:cNvPicPr>
            <a:picLocks noChangeAspect="1" noChangeArrowheads="1"/>
          </p:cNvPicPr>
          <p:nvPr/>
        </p:nvPicPr>
        <p:blipFill>
          <a:blip r:embed="rId2"/>
          <a:srcRect/>
          <a:stretch>
            <a:fillRect/>
          </a:stretch>
        </p:blipFill>
        <p:spPr bwMode="auto">
          <a:xfrm>
            <a:off x="6221138" y="392668"/>
            <a:ext cx="1874338" cy="2647129"/>
          </a:xfrm>
          <a:prstGeom prst="rect">
            <a:avLst/>
          </a:prstGeom>
          <a:noFill/>
          <a:ln w="12700">
            <a:noFill/>
            <a:miter lim="800000"/>
            <a:headEnd/>
            <a:tailEnd/>
          </a:ln>
        </p:spPr>
      </p:pic>
      <p:pic>
        <p:nvPicPr>
          <p:cNvPr id="7" name="Picture 10"/>
          <p:cNvPicPr>
            <a:picLocks noChangeAspect="1" noChangeArrowheads="1"/>
          </p:cNvPicPr>
          <p:nvPr/>
        </p:nvPicPr>
        <p:blipFill>
          <a:blip r:embed="rId3"/>
          <a:srcRect/>
          <a:stretch>
            <a:fillRect/>
          </a:stretch>
        </p:blipFill>
        <p:spPr bwMode="auto">
          <a:xfrm>
            <a:off x="1683249" y="3214566"/>
            <a:ext cx="3313105" cy="2448225"/>
          </a:xfrm>
          <a:prstGeom prst="rect">
            <a:avLst/>
          </a:prstGeom>
          <a:noFill/>
          <a:ln w="12700">
            <a:noFill/>
            <a:miter lim="800000"/>
            <a:headEnd/>
            <a:tailEnd/>
          </a:ln>
        </p:spPr>
      </p:pic>
      <p:sp>
        <p:nvSpPr>
          <p:cNvPr id="10" name="TextBox 9"/>
          <p:cNvSpPr txBox="1"/>
          <p:nvPr/>
        </p:nvSpPr>
        <p:spPr>
          <a:xfrm>
            <a:off x="6507257" y="5371052"/>
            <a:ext cx="2179543" cy="369332"/>
          </a:xfrm>
          <a:prstGeom prst="rect">
            <a:avLst/>
          </a:prstGeom>
          <a:noFill/>
        </p:spPr>
        <p:txBody>
          <a:bodyPr wrap="square" rtlCol="0">
            <a:spAutoFit/>
          </a:bodyPr>
          <a:lstStyle/>
          <a:p>
            <a:r>
              <a:rPr lang="en-US" dirty="0" smtClean="0"/>
              <a:t>Under Water…</a:t>
            </a:r>
          </a:p>
        </p:txBody>
      </p:sp>
      <p:sp>
        <p:nvSpPr>
          <p:cNvPr id="11" name="TextBox 10"/>
          <p:cNvSpPr txBox="1"/>
          <p:nvPr/>
        </p:nvSpPr>
        <p:spPr>
          <a:xfrm>
            <a:off x="8095476" y="2414870"/>
            <a:ext cx="918916" cy="369332"/>
          </a:xfrm>
          <a:prstGeom prst="rect">
            <a:avLst/>
          </a:prstGeom>
          <a:noFill/>
        </p:spPr>
        <p:txBody>
          <a:bodyPr wrap="square" rtlCol="0">
            <a:spAutoFit/>
          </a:bodyPr>
          <a:lstStyle/>
          <a:p>
            <a:r>
              <a:rPr lang="en-US" dirty="0" smtClean="0"/>
              <a:t>Rail…</a:t>
            </a:r>
          </a:p>
        </p:txBody>
      </p:sp>
      <p:sp>
        <p:nvSpPr>
          <p:cNvPr id="12" name="TextBox 11"/>
          <p:cNvSpPr txBox="1"/>
          <p:nvPr/>
        </p:nvSpPr>
        <p:spPr>
          <a:xfrm>
            <a:off x="1683249" y="3998534"/>
            <a:ext cx="1606680" cy="369332"/>
          </a:xfrm>
          <a:prstGeom prst="rect">
            <a:avLst/>
          </a:prstGeom>
          <a:noFill/>
        </p:spPr>
        <p:txBody>
          <a:bodyPr wrap="square" rtlCol="0">
            <a:spAutoFit/>
          </a:bodyPr>
          <a:lstStyle/>
          <a:p>
            <a:r>
              <a:rPr lang="en-US" dirty="0" smtClean="0">
                <a:solidFill>
                  <a:schemeClr val="bg2"/>
                </a:solidFill>
              </a:rPr>
              <a:t>Tank Floors…</a:t>
            </a:r>
          </a:p>
        </p:txBody>
      </p:sp>
      <p:pic>
        <p:nvPicPr>
          <p:cNvPr id="4" name="Picture 10"/>
          <p:cNvPicPr>
            <a:picLocks noChangeAspect="1" noChangeArrowheads="1"/>
          </p:cNvPicPr>
          <p:nvPr/>
        </p:nvPicPr>
        <p:blipFill>
          <a:blip r:embed="rId4"/>
          <a:srcRect/>
          <a:stretch>
            <a:fillRect/>
          </a:stretch>
        </p:blipFill>
        <p:spPr bwMode="auto">
          <a:xfrm>
            <a:off x="5202295" y="2919669"/>
            <a:ext cx="3708395" cy="2451383"/>
          </a:xfrm>
          <a:prstGeom prst="rect">
            <a:avLst/>
          </a:prstGeom>
          <a:noFill/>
          <a:ln w="12700">
            <a:noFill/>
            <a:miter lim="800000"/>
            <a:headEnd/>
            <a:tailEnd/>
          </a:ln>
        </p:spPr>
      </p:pic>
      <p:sp>
        <p:nvSpPr>
          <p:cNvPr id="15" name="TextBox 14"/>
          <p:cNvSpPr txBox="1"/>
          <p:nvPr/>
        </p:nvSpPr>
        <p:spPr>
          <a:xfrm>
            <a:off x="4112523" y="5719497"/>
            <a:ext cx="2179543" cy="369332"/>
          </a:xfrm>
          <a:prstGeom prst="rect">
            <a:avLst/>
          </a:prstGeom>
          <a:noFill/>
        </p:spPr>
        <p:txBody>
          <a:bodyPr wrap="square" rtlCol="0">
            <a:spAutoFit/>
          </a:bodyPr>
          <a:lstStyle/>
          <a:p>
            <a:r>
              <a:rPr lang="en-US" dirty="0" smtClean="0"/>
              <a:t>Rope Access…</a:t>
            </a:r>
          </a:p>
        </p:txBody>
      </p:sp>
      <p:pic>
        <p:nvPicPr>
          <p:cNvPr id="6" name="Picture 5"/>
          <p:cNvPicPr>
            <a:picLocks noChangeAspect="1" noChangeArrowheads="1"/>
          </p:cNvPicPr>
          <p:nvPr/>
        </p:nvPicPr>
        <p:blipFill>
          <a:blip r:embed="rId5"/>
          <a:srcRect/>
          <a:stretch>
            <a:fillRect/>
          </a:stretch>
        </p:blipFill>
        <p:spPr bwMode="auto">
          <a:xfrm>
            <a:off x="1683249" y="1069569"/>
            <a:ext cx="4537889" cy="2141839"/>
          </a:xfrm>
          <a:prstGeom prst="rect">
            <a:avLst/>
          </a:prstGeom>
          <a:noFill/>
          <a:ln w="12700">
            <a:noFill/>
            <a:miter lim="800000"/>
            <a:headEnd/>
            <a:tailEnd/>
          </a:ln>
        </p:spPr>
      </p:pic>
      <p:pic>
        <p:nvPicPr>
          <p:cNvPr id="14" name="Picture 13"/>
          <p:cNvPicPr>
            <a:picLocks noChangeAspect="1"/>
          </p:cNvPicPr>
          <p:nvPr/>
        </p:nvPicPr>
        <p:blipFill>
          <a:blip r:embed="rId6"/>
          <a:stretch>
            <a:fillRect/>
          </a:stretch>
        </p:blipFill>
        <p:spPr>
          <a:xfrm>
            <a:off x="4065645" y="3039797"/>
            <a:ext cx="2273300" cy="2679700"/>
          </a:xfrm>
          <a:prstGeom prst="rect">
            <a:avLst/>
          </a:prstGeom>
        </p:spPr>
      </p:pic>
      <p:sp>
        <p:nvSpPr>
          <p:cNvPr id="8" name="TextBox 7"/>
          <p:cNvSpPr txBox="1"/>
          <p:nvPr/>
        </p:nvSpPr>
        <p:spPr>
          <a:xfrm>
            <a:off x="2140091" y="2670465"/>
            <a:ext cx="2299676" cy="369332"/>
          </a:xfrm>
          <a:prstGeom prst="rect">
            <a:avLst/>
          </a:prstGeom>
          <a:noFill/>
        </p:spPr>
        <p:txBody>
          <a:bodyPr wrap="square" rtlCol="0">
            <a:spAutoFit/>
          </a:bodyPr>
          <a:lstStyle/>
          <a:p>
            <a:r>
              <a:rPr lang="en-US" dirty="0" smtClean="0"/>
              <a:t>Hot Environments…</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341494"/>
            <a:ext cx="6858000" cy="571500"/>
          </a:xfrm>
        </p:spPr>
        <p:txBody>
          <a:bodyPr rtlCol="0">
            <a:normAutofit/>
          </a:bodyPr>
          <a:lstStyle/>
          <a:p>
            <a:pPr fontAlgn="auto">
              <a:spcAft>
                <a:spcPts val="0"/>
              </a:spcAft>
              <a:defRPr/>
            </a:pPr>
            <a:r>
              <a:rPr lang="en-US" dirty="0" smtClean="0"/>
              <a:t>Remote Robotic Crawler System for Coke Drums</a:t>
            </a:r>
            <a:endParaRPr lang="en-US" dirty="0"/>
          </a:p>
        </p:txBody>
      </p:sp>
      <p:sp>
        <p:nvSpPr>
          <p:cNvPr id="10" name="Text Box 5"/>
          <p:cNvSpPr txBox="1">
            <a:spLocks noChangeArrowheads="1"/>
          </p:cNvSpPr>
          <p:nvPr/>
        </p:nvSpPr>
        <p:spPr bwMode="auto">
          <a:xfrm>
            <a:off x="2063072" y="6177992"/>
            <a:ext cx="5264056" cy="461665"/>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2400" dirty="0" smtClean="0">
                <a:latin typeface="Calibri" charset="0"/>
              </a:rPr>
              <a:t>The </a:t>
            </a:r>
            <a:r>
              <a:rPr lang="en-US" sz="2400" dirty="0" smtClean="0">
                <a:latin typeface="Calibri" charset="0"/>
              </a:rPr>
              <a:t>Solution </a:t>
            </a:r>
            <a:r>
              <a:rPr lang="en-US" sz="1600" dirty="0" smtClean="0">
                <a:latin typeface="Calibri" charset="0"/>
              </a:rPr>
              <a:t>(Click for Movie)</a:t>
            </a:r>
            <a:endParaRPr lang="en-US" sz="1600" dirty="0" smtClean="0">
              <a:latin typeface="Calibri" charset="0"/>
            </a:endParaRPr>
          </a:p>
        </p:txBody>
      </p:sp>
      <p:pic>
        <p:nvPicPr>
          <p:cNvPr id="5" name="ACFM - System Movie 3.MOV">
            <a:hlinkClick r:id="" action="ppaction://media"/>
          </p:cNvPr>
          <p:cNvPicPr/>
          <p:nvPr>
            <a:videoFile r:link="rId1"/>
          </p:nvPr>
        </p:nvPicPr>
        <p:blipFill>
          <a:blip r:embed="rId3"/>
          <a:stretch>
            <a:fillRect/>
          </a:stretch>
        </p:blipFill>
        <p:spPr>
          <a:xfrm>
            <a:off x="1828800" y="912994"/>
            <a:ext cx="7080787" cy="531059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333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666750"/>
            <a:ext cx="6858000" cy="571500"/>
          </a:xfrm>
        </p:spPr>
        <p:txBody>
          <a:bodyPr rtlCol="0">
            <a:normAutofit/>
          </a:bodyPr>
          <a:lstStyle/>
          <a:p>
            <a:pPr fontAlgn="auto">
              <a:spcAft>
                <a:spcPts val="0"/>
              </a:spcAft>
              <a:defRPr/>
            </a:pPr>
            <a:r>
              <a:rPr dirty="0" smtClean="0"/>
              <a:t>Applying ACFM to a Coke Drum</a:t>
            </a:r>
            <a:endParaRPr dirty="0"/>
          </a:p>
        </p:txBody>
      </p:sp>
      <p:sp>
        <p:nvSpPr>
          <p:cNvPr id="3" name="Text Placeholder 2"/>
          <p:cNvSpPr>
            <a:spLocks noGrp="1"/>
          </p:cNvSpPr>
          <p:nvPr>
            <p:ph idx="1"/>
          </p:nvPr>
        </p:nvSpPr>
        <p:spPr>
          <a:xfrm>
            <a:off x="1828800" y="1457325"/>
            <a:ext cx="6858000" cy="4677764"/>
          </a:xfrm>
        </p:spPr>
        <p:txBody>
          <a:bodyPr rtlCol="0">
            <a:noAutofit/>
          </a:bodyPr>
          <a:lstStyle/>
          <a:p>
            <a:pPr marL="420624" indent="-384048" fontAlgn="auto">
              <a:spcBef>
                <a:spcPct val="50000"/>
              </a:spcBef>
              <a:spcAft>
                <a:spcPts val="0"/>
              </a:spcAft>
              <a:defRPr/>
            </a:pPr>
            <a:r>
              <a:rPr lang="en-US" sz="2100" dirty="0" smtClean="0">
                <a:ea typeface="+mn-ea"/>
                <a:cs typeface="+mn-cs"/>
              </a:rPr>
              <a:t>Deploy ACFM probe remotely from the drill stem similar to existing inspection system</a:t>
            </a:r>
          </a:p>
          <a:p>
            <a:pPr marL="420624" indent="-384048" fontAlgn="auto">
              <a:spcBef>
                <a:spcPct val="50000"/>
              </a:spcBef>
              <a:spcAft>
                <a:spcPts val="0"/>
              </a:spcAft>
              <a:defRPr/>
            </a:pPr>
            <a:r>
              <a:rPr lang="en-US" sz="2100" dirty="0" smtClean="0">
                <a:ea typeface="+mn-ea"/>
                <a:cs typeface="+mn-cs"/>
              </a:rPr>
              <a:t>Crawler-mounted probe placed inside the coke drum on wall directly at areas of interest allowing for quick local surveys</a:t>
            </a:r>
          </a:p>
          <a:p>
            <a:pPr marL="420624" indent="-384048" fontAlgn="auto">
              <a:spcBef>
                <a:spcPct val="50000"/>
              </a:spcBef>
              <a:spcAft>
                <a:spcPts val="0"/>
              </a:spcAft>
              <a:defRPr/>
            </a:pPr>
            <a:r>
              <a:rPr lang="en-US" sz="2100" dirty="0" smtClean="0">
                <a:ea typeface="+mn-ea"/>
                <a:cs typeface="+mn-cs"/>
              </a:rPr>
              <a:t>Designed to be used in conjunction with CIA’s laser and video service in on-line coke drums with a 4 hour window</a:t>
            </a:r>
          </a:p>
          <a:p>
            <a:pPr marL="420624" indent="-384048" fontAlgn="auto">
              <a:spcBef>
                <a:spcPct val="50000"/>
              </a:spcBef>
              <a:spcAft>
                <a:spcPts val="0"/>
              </a:spcAft>
              <a:defRPr/>
            </a:pPr>
            <a:r>
              <a:rPr lang="en-US" sz="2100" dirty="0" smtClean="0">
                <a:ea typeface="+mn-ea"/>
                <a:cs typeface="+mn-cs"/>
              </a:rPr>
              <a:t>Remote deployment requires top entry and minimum 30” diameter nozzle</a:t>
            </a:r>
          </a:p>
          <a:p>
            <a:pPr marL="420624" indent="-384048" fontAlgn="auto">
              <a:spcBef>
                <a:spcPct val="50000"/>
              </a:spcBef>
              <a:spcAft>
                <a:spcPts val="0"/>
              </a:spcAft>
              <a:defRPr/>
            </a:pPr>
            <a:r>
              <a:rPr lang="en-US" sz="2100" dirty="0" smtClean="0">
                <a:ea typeface="+mn-ea"/>
                <a:cs typeface="+mn-cs"/>
              </a:rPr>
              <a:t>16 sensor array probe customized for coke drum metallurgy by TSC and tuned to detect defects as small as 0.330 inches in length and 0.040 inches in depth</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0722" name="Picture 6" descr="2011_INSPECTION_SUMMIT_PPT_SIDE.jpg"/>
          <p:cNvPicPr>
            <a:picLocks noChangeAspect="1"/>
          </p:cNvPicPr>
          <p:nvPr/>
        </p:nvPicPr>
        <p:blipFill>
          <a:blip r:embed="rId2"/>
          <a:srcRect/>
          <a:stretch>
            <a:fillRect/>
          </a:stretch>
        </p:blipFill>
        <p:spPr bwMode="auto">
          <a:xfrm>
            <a:off x="0" y="0"/>
            <a:ext cx="1600200" cy="6858000"/>
          </a:xfrm>
          <a:prstGeom prst="rect">
            <a:avLst/>
          </a:prstGeom>
          <a:noFill/>
          <a:ln w="9525">
            <a:noFill/>
            <a:miter lim="800000"/>
            <a:headEnd/>
            <a:tailEnd/>
          </a:ln>
        </p:spPr>
      </p:pic>
      <p:sp>
        <p:nvSpPr>
          <p:cNvPr id="4" name="Rectangle 2"/>
          <p:cNvSpPr txBox="1">
            <a:spLocks noChangeArrowheads="1"/>
          </p:cNvSpPr>
          <p:nvPr/>
        </p:nvSpPr>
        <p:spPr bwMode="auto">
          <a:xfrm>
            <a:off x="1828800" y="704850"/>
            <a:ext cx="7010400" cy="533400"/>
          </a:xfrm>
          <a:prstGeom prst="rect">
            <a:avLst/>
          </a:prstGeom>
          <a:noFill/>
          <a:ln w="9525">
            <a:noFill/>
            <a:miter lim="800000"/>
            <a:headEnd/>
            <a:tailEnd/>
          </a:ln>
        </p:spPr>
        <p:txBody>
          <a:bodyPr>
            <a:prstTxWarp prst="textNoShape">
              <a:avLst/>
            </a:prstTxWarp>
          </a:bodyPr>
          <a:lstStyle/>
          <a:p>
            <a:pPr defTabSz="914400">
              <a:defRPr/>
            </a:pPr>
            <a:r>
              <a:rPr lang="en-US" sz="2400" b="1" kern="0" dirty="0" smtClean="0">
                <a:solidFill>
                  <a:srgbClr val="000000"/>
                </a:solidFill>
                <a:latin typeface="+mj-lt"/>
                <a:ea typeface="+mj-ea"/>
                <a:cs typeface="+mj-cs"/>
              </a:rPr>
              <a:t>Stephen Park</a:t>
            </a:r>
            <a:endParaRPr lang="en-US" sz="2400" b="1" kern="0" dirty="0">
              <a:solidFill>
                <a:srgbClr val="000000"/>
              </a:solidFill>
              <a:latin typeface="+mj-lt"/>
              <a:ea typeface="+mj-ea"/>
              <a:cs typeface="+mj-cs"/>
            </a:endParaRPr>
          </a:p>
        </p:txBody>
      </p:sp>
      <p:sp>
        <p:nvSpPr>
          <p:cNvPr id="5" name="Rectangle 3"/>
          <p:cNvSpPr txBox="1">
            <a:spLocks noChangeArrowheads="1"/>
          </p:cNvSpPr>
          <p:nvPr/>
        </p:nvSpPr>
        <p:spPr bwMode="auto">
          <a:xfrm>
            <a:off x="1828800" y="1390650"/>
            <a:ext cx="7010400" cy="5029200"/>
          </a:xfrm>
          <a:prstGeom prst="rect">
            <a:avLst/>
          </a:prstGeom>
          <a:noFill/>
          <a:ln w="9525">
            <a:noFill/>
            <a:miter lim="800000"/>
            <a:headEnd/>
            <a:tailEnd/>
          </a:ln>
        </p:spPr>
        <p:txBody>
          <a:bodyPr>
            <a:prstTxWarp prst="textNoShape">
              <a:avLst/>
            </a:prstTxWarp>
          </a:bodyPr>
          <a:lstStyle/>
          <a:p>
            <a:r>
              <a:rPr lang="en-US" sz="2200" b="1" dirty="0" smtClean="0">
                <a:latin typeface="Calibri" charset="0"/>
              </a:rPr>
              <a:t>Technology Manager</a:t>
            </a:r>
            <a:r>
              <a:rPr lang="en-US" sz="2200" b="1" dirty="0">
                <a:latin typeface="Calibri" charset="0"/>
              </a:rPr>
              <a:t>, CIA </a:t>
            </a:r>
            <a:r>
              <a:rPr lang="en-US" sz="2200" b="1" dirty="0" smtClean="0">
                <a:latin typeface="Calibri" charset="0"/>
              </a:rPr>
              <a:t>Inspection</a:t>
            </a:r>
          </a:p>
          <a:p>
            <a:endParaRPr lang="en-US" sz="1900" b="1" dirty="0" smtClean="0">
              <a:latin typeface="Calibri" charset="0"/>
            </a:endParaRPr>
          </a:p>
          <a:p>
            <a:pPr>
              <a:lnSpc>
                <a:spcPct val="150000"/>
              </a:lnSpc>
              <a:buSzPct val="75000"/>
              <a:buFont typeface="Wingdings" charset="2"/>
              <a:buChar char=""/>
            </a:pPr>
            <a:r>
              <a:rPr lang="en-US" sz="1600" b="1" dirty="0" smtClean="0">
                <a:latin typeface="Calibri" charset="0"/>
              </a:rPr>
              <a:t> </a:t>
            </a:r>
            <a:r>
              <a:rPr lang="en-US" sz="2000" b="1" dirty="0" smtClean="0">
                <a:latin typeface="Calibri" charset="0"/>
              </a:rPr>
              <a:t>Responsible </a:t>
            </a:r>
            <a:r>
              <a:rPr lang="en-US" sz="2000" b="1" dirty="0">
                <a:latin typeface="Calibri" charset="0"/>
              </a:rPr>
              <a:t>for</a:t>
            </a:r>
            <a:r>
              <a:rPr lang="en-US" sz="2000" b="1" dirty="0" smtClean="0">
                <a:latin typeface="Calibri" charset="0"/>
              </a:rPr>
              <a:t> maintaining and developing the technology used by CIA in all aspects of its business</a:t>
            </a:r>
          </a:p>
          <a:p>
            <a:pPr>
              <a:lnSpc>
                <a:spcPct val="150000"/>
              </a:lnSpc>
              <a:buSzPct val="75000"/>
              <a:buFont typeface="Wingdings" charset="2"/>
              <a:buChar char=""/>
            </a:pPr>
            <a:r>
              <a:rPr lang="en-US" sz="2000" b="1" dirty="0" smtClean="0">
                <a:latin typeface="Calibri" charset="0"/>
              </a:rPr>
              <a:t> Site supervisor and inspector for CIA Inspection throughout North America, Europe, Asia and the Middle East. </a:t>
            </a:r>
          </a:p>
          <a:p>
            <a:pPr>
              <a:lnSpc>
                <a:spcPct val="150000"/>
              </a:lnSpc>
              <a:buSzPct val="75000"/>
              <a:buFont typeface="Wingdings" charset="2"/>
              <a:buChar char=""/>
            </a:pPr>
            <a:r>
              <a:rPr lang="en-US" sz="2000" b="1" dirty="0" smtClean="0">
                <a:latin typeface="Calibri" charset="0"/>
              </a:rPr>
              <a:t> Perform Laser Based and ACFM Crack Detection Inspections of petroleum coke drums</a:t>
            </a:r>
          </a:p>
          <a:p>
            <a:pPr>
              <a:lnSpc>
                <a:spcPct val="150000"/>
              </a:lnSpc>
              <a:buSzPct val="75000"/>
              <a:buFont typeface="Wingdings" charset="2"/>
              <a:buChar char=""/>
            </a:pPr>
            <a:r>
              <a:rPr lang="en-US" sz="2000" b="1" dirty="0" smtClean="0">
                <a:latin typeface="Calibri" charset="0"/>
              </a:rPr>
              <a:t> Has been involved with CIA for 6 years</a:t>
            </a:r>
          </a:p>
          <a:p>
            <a:pPr marL="854075" lvl="2" indent="-280988">
              <a:lnSpc>
                <a:spcPct val="110000"/>
              </a:lnSpc>
              <a:spcAft>
                <a:spcPct val="50000"/>
              </a:spcAft>
              <a:buClr>
                <a:srgbClr val="999999"/>
              </a:buClr>
              <a:buSzPct val="90000"/>
            </a:pPr>
            <a:endParaRPr lang="en-US" sz="1600" dirty="0">
              <a:latin typeface="Calibri" charset="0"/>
              <a:ea typeface="ヒラギノ角ゴ Pro W3" charset="-128"/>
              <a:cs typeface="ヒラギノ角ゴ Pro W3" charset="-128"/>
            </a:endParaRPr>
          </a:p>
        </p:txBody>
      </p:sp>
      <p:pic>
        <p:nvPicPr>
          <p:cNvPr id="6" name="Picture 4" descr="cialogo.jpg"/>
          <p:cNvPicPr>
            <a:picLocks noChangeAspect="1"/>
          </p:cNvPicPr>
          <p:nvPr/>
        </p:nvPicPr>
        <p:blipFill>
          <a:blip r:embed="rId3"/>
          <a:srcRect/>
          <a:stretch>
            <a:fillRect/>
          </a:stretch>
        </p:blipFill>
        <p:spPr bwMode="auto">
          <a:xfrm>
            <a:off x="7586202" y="6019800"/>
            <a:ext cx="1212850" cy="5778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666750"/>
            <a:ext cx="6858000" cy="571500"/>
          </a:xfrm>
        </p:spPr>
        <p:txBody>
          <a:bodyPr rtlCol="0">
            <a:normAutofit/>
          </a:bodyPr>
          <a:lstStyle/>
          <a:p>
            <a:pPr fontAlgn="auto">
              <a:spcAft>
                <a:spcPts val="0"/>
              </a:spcAft>
              <a:defRPr/>
            </a:pPr>
            <a:r>
              <a:rPr lang="en-US" dirty="0" smtClean="0"/>
              <a:t>ACFM Development Timeline</a:t>
            </a:r>
            <a:endParaRPr lang="en-US" dirty="0"/>
          </a:p>
        </p:txBody>
      </p:sp>
      <p:sp>
        <p:nvSpPr>
          <p:cNvPr id="3" name="Text Placeholder 2"/>
          <p:cNvSpPr>
            <a:spLocks noGrp="1"/>
          </p:cNvSpPr>
          <p:nvPr>
            <p:ph idx="1"/>
          </p:nvPr>
        </p:nvSpPr>
        <p:spPr>
          <a:xfrm>
            <a:off x="1828800" y="1457325"/>
            <a:ext cx="6858000" cy="4668838"/>
          </a:xfrm>
        </p:spPr>
        <p:txBody>
          <a:bodyPr rtlCol="0">
            <a:normAutofit/>
          </a:bodyPr>
          <a:lstStyle/>
          <a:p>
            <a:pPr marL="420624" indent="-384048" fontAlgn="auto">
              <a:spcBef>
                <a:spcPct val="50000"/>
              </a:spcBef>
              <a:spcAft>
                <a:spcPts val="0"/>
              </a:spcAft>
              <a:defRPr/>
            </a:pPr>
            <a:r>
              <a:rPr lang="en-US" dirty="0" smtClean="0">
                <a:ea typeface="+mn-ea"/>
                <a:cs typeface="+mn-cs"/>
              </a:rPr>
              <a:t>Concept and development started in 2006</a:t>
            </a:r>
          </a:p>
          <a:p>
            <a:pPr marL="420624" indent="-384048" fontAlgn="auto">
              <a:spcBef>
                <a:spcPct val="50000"/>
              </a:spcBef>
              <a:spcAft>
                <a:spcPts val="0"/>
              </a:spcAft>
              <a:defRPr/>
            </a:pPr>
            <a:r>
              <a:rPr lang="en-US" dirty="0" smtClean="0">
                <a:ea typeface="+mn-ea"/>
                <a:cs typeface="+mn-cs"/>
              </a:rPr>
              <a:t>Began design and building in 2007</a:t>
            </a:r>
          </a:p>
          <a:p>
            <a:pPr marL="420624" indent="-384048" fontAlgn="auto">
              <a:spcBef>
                <a:spcPct val="50000"/>
              </a:spcBef>
              <a:spcAft>
                <a:spcPts val="0"/>
              </a:spcAft>
              <a:defRPr/>
            </a:pPr>
            <a:r>
              <a:rPr lang="en-US" dirty="0" smtClean="0">
                <a:ea typeface="+mn-ea"/>
                <a:cs typeface="+mn-cs"/>
              </a:rPr>
              <a:t>First field trial in September 2009 – deployment only</a:t>
            </a:r>
          </a:p>
          <a:p>
            <a:pPr marL="420624" indent="-384048" fontAlgn="auto">
              <a:spcBef>
                <a:spcPct val="50000"/>
              </a:spcBef>
              <a:spcAft>
                <a:spcPts val="0"/>
              </a:spcAft>
              <a:defRPr/>
            </a:pPr>
            <a:r>
              <a:rPr lang="en-US" dirty="0" smtClean="0">
                <a:ea typeface="+mn-ea"/>
                <a:cs typeface="+mn-cs"/>
              </a:rPr>
              <a:t>Complete “hardening” and staff training – March 2010</a:t>
            </a:r>
          </a:p>
          <a:p>
            <a:pPr marL="420624" indent="-384048" fontAlgn="auto">
              <a:spcBef>
                <a:spcPct val="50000"/>
              </a:spcBef>
              <a:spcAft>
                <a:spcPts val="0"/>
              </a:spcAft>
              <a:defRPr/>
            </a:pPr>
            <a:r>
              <a:rPr lang="en-US" dirty="0" smtClean="0">
                <a:ea typeface="+mn-ea"/>
                <a:cs typeface="+mn-cs"/>
              </a:rPr>
              <a:t>Further re-work and field ready Summer 2010</a:t>
            </a:r>
          </a:p>
          <a:p>
            <a:pPr marL="420624" indent="-384048" fontAlgn="auto">
              <a:spcBef>
                <a:spcPct val="50000"/>
              </a:spcBef>
              <a:spcAft>
                <a:spcPts val="0"/>
              </a:spcAft>
              <a:defRPr/>
            </a:pPr>
            <a:r>
              <a:rPr lang="en-US" dirty="0" smtClean="0">
                <a:ea typeface="+mn-ea"/>
                <a:cs typeface="+mn-cs"/>
              </a:rPr>
              <a:t>First deployment to gather real time data – October 2010</a:t>
            </a:r>
          </a:p>
          <a:p>
            <a:pPr marL="420624" indent="-384048" fontAlgn="auto">
              <a:spcBef>
                <a:spcPct val="50000"/>
              </a:spcBef>
              <a:spcAft>
                <a:spcPts val="0"/>
              </a:spcAft>
              <a:defRPr/>
            </a:pPr>
            <a:r>
              <a:rPr lang="en-US" dirty="0" smtClean="0">
                <a:ea typeface="+mn-ea"/>
                <a:cs typeface="+mn-cs"/>
              </a:rPr>
              <a:t>Continue to improve system and software </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2026284" y="381000"/>
            <a:ext cx="6858000" cy="571500"/>
          </a:xfrm>
        </p:spPr>
        <p:txBody>
          <a:bodyPr rtlCol="0">
            <a:normAutofit/>
          </a:bodyPr>
          <a:lstStyle/>
          <a:p>
            <a:pPr fontAlgn="auto">
              <a:spcAft>
                <a:spcPts val="0"/>
              </a:spcAft>
              <a:defRPr/>
            </a:pPr>
            <a:r>
              <a:rPr lang="en-US" dirty="0" smtClean="0"/>
              <a:t>Remote Robotic Crack Detection System</a:t>
            </a:r>
            <a:endParaRPr dirty="0"/>
          </a:p>
        </p:txBody>
      </p:sp>
      <p:sp>
        <p:nvSpPr>
          <p:cNvPr id="6" name="TextBox 5"/>
          <p:cNvSpPr txBox="1"/>
          <p:nvPr/>
        </p:nvSpPr>
        <p:spPr>
          <a:xfrm>
            <a:off x="2565208" y="6263555"/>
            <a:ext cx="5070809" cy="461665"/>
          </a:xfrm>
          <a:prstGeom prst="rect">
            <a:avLst/>
          </a:prstGeom>
          <a:noFill/>
        </p:spPr>
        <p:txBody>
          <a:bodyPr wrap="square" rtlCol="0">
            <a:spAutoFit/>
          </a:bodyPr>
          <a:lstStyle/>
          <a:p>
            <a:pPr algn="ctr"/>
            <a:r>
              <a:rPr lang="en-US" sz="2400" dirty="0" smtClean="0"/>
              <a:t>Crawler Deployment</a:t>
            </a:r>
            <a:r>
              <a:rPr lang="en-US" sz="2400" dirty="0" smtClean="0"/>
              <a:t> </a:t>
            </a:r>
            <a:r>
              <a:rPr lang="en-US" sz="2400" dirty="0" smtClean="0">
                <a:latin typeface="Calibri" charset="0"/>
              </a:rPr>
              <a:t>(Click for Movie)</a:t>
            </a:r>
            <a:endParaRPr lang="en-US" sz="2400" dirty="0"/>
          </a:p>
        </p:txBody>
      </p:sp>
      <p:pic>
        <p:nvPicPr>
          <p:cNvPr id="5" name="CIA ACFM Crawler on Test Plate.mov">
            <a:hlinkClick r:id="" action="ppaction://media"/>
          </p:cNvPr>
          <p:cNvPicPr/>
          <p:nvPr>
            <a:videoFile r:link="rId1"/>
          </p:nvPr>
        </p:nvPicPr>
        <p:blipFill>
          <a:blip r:embed="rId3"/>
          <a:stretch>
            <a:fillRect/>
          </a:stretch>
        </p:blipFill>
        <p:spPr>
          <a:xfrm>
            <a:off x="1749324" y="912335"/>
            <a:ext cx="7134960" cy="5351220"/>
          </a:xfrm>
          <a:prstGeom prst="rect">
            <a:avLst/>
          </a:prstGeo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5106" name="Rectangle 2"/>
          <p:cNvSpPr>
            <a:spLocks/>
          </p:cNvSpPr>
          <p:nvPr/>
        </p:nvSpPr>
        <p:spPr bwMode="auto">
          <a:xfrm>
            <a:off x="1676400" y="0"/>
            <a:ext cx="7467600" cy="1143000"/>
          </a:xfrm>
          <a:prstGeom prst="rect">
            <a:avLst/>
          </a:prstGeom>
          <a:noFill/>
          <a:ln w="9525">
            <a:noFill/>
            <a:miter lim="800000"/>
            <a:headEnd/>
            <a:tailEnd/>
          </a:ln>
        </p:spPr>
        <p:txBody>
          <a:bodyPr lIns="45720" rIns="45720" anchor="ctr">
            <a:prstTxWarp prst="textNoShape">
              <a:avLst/>
            </a:prstTxWarp>
          </a:bodyPr>
          <a:lstStyle/>
          <a:p>
            <a:pPr algn="ctr" fontAlgn="auto">
              <a:spcBef>
                <a:spcPts val="0"/>
              </a:spcBef>
              <a:spcAft>
                <a:spcPts val="0"/>
              </a:spcAft>
              <a:defRPr/>
            </a:pPr>
            <a:r>
              <a:rPr lang="en-US" sz="3600" dirty="0" smtClean="0">
                <a:latin typeface="+mj-lt"/>
                <a:ea typeface="+mn-ea"/>
                <a:cs typeface="+mn-cs"/>
              </a:rPr>
              <a:t>2009 Field </a:t>
            </a:r>
            <a:r>
              <a:rPr lang="en-US" sz="3600" dirty="0">
                <a:latin typeface="+mj-lt"/>
                <a:ea typeface="+mn-ea"/>
                <a:cs typeface="+mn-cs"/>
              </a:rPr>
              <a:t>Trial of ACFM</a:t>
            </a:r>
            <a:r>
              <a:rPr lang="en-US" sz="3600" dirty="0" smtClean="0">
                <a:latin typeface="+mj-lt"/>
                <a:ea typeface="+mn-ea"/>
                <a:cs typeface="+mn-cs"/>
              </a:rPr>
              <a:t> System</a:t>
            </a:r>
            <a:endParaRPr lang="en-US" sz="3600" dirty="0">
              <a:latin typeface="+mj-lt"/>
              <a:ea typeface="+mn-ea"/>
              <a:cs typeface="+mn-cs"/>
            </a:endParaRPr>
          </a:p>
        </p:txBody>
      </p:sp>
      <p:pic>
        <p:nvPicPr>
          <p:cNvPr id="37891" name="Picture 3" descr="C:\~ JC DOCUMENTS\Promotional material\Presentations\CIA_ACFM scan 002.jpg"/>
          <p:cNvPicPr>
            <a:picLocks noChangeAspect="1" noChangeArrowheads="1"/>
          </p:cNvPicPr>
          <p:nvPr/>
        </p:nvPicPr>
        <p:blipFill>
          <a:blip r:embed="rId3"/>
          <a:srcRect/>
          <a:stretch>
            <a:fillRect/>
          </a:stretch>
        </p:blipFill>
        <p:spPr bwMode="auto">
          <a:xfrm>
            <a:off x="1822450" y="1273256"/>
            <a:ext cx="3886200" cy="3392487"/>
          </a:xfrm>
          <a:prstGeom prst="rect">
            <a:avLst/>
          </a:prstGeom>
          <a:noFill/>
          <a:ln w="9525">
            <a:noFill/>
            <a:miter lim="800000"/>
            <a:headEnd/>
            <a:tailEnd/>
          </a:ln>
        </p:spPr>
      </p:pic>
      <p:pic>
        <p:nvPicPr>
          <p:cNvPr id="37892" name="Picture 4" descr="C:\~ JC DOCUMENTS\Promotional material\Presentations\CIA_ACFM scan 022.jpg"/>
          <p:cNvPicPr>
            <a:picLocks noChangeAspect="1" noChangeArrowheads="1"/>
          </p:cNvPicPr>
          <p:nvPr/>
        </p:nvPicPr>
        <p:blipFill>
          <a:blip r:embed="rId4"/>
          <a:srcRect/>
          <a:stretch>
            <a:fillRect/>
          </a:stretch>
        </p:blipFill>
        <p:spPr bwMode="auto">
          <a:xfrm>
            <a:off x="6006616" y="1026328"/>
            <a:ext cx="2911441" cy="3881921"/>
          </a:xfrm>
          <a:prstGeom prst="rect">
            <a:avLst/>
          </a:prstGeom>
          <a:noFill/>
          <a:ln w="9525">
            <a:noFill/>
            <a:miter lim="800000"/>
            <a:headEnd/>
            <a:tailEnd/>
          </a:ln>
        </p:spPr>
      </p:pic>
      <p:sp>
        <p:nvSpPr>
          <p:cNvPr id="37893" name="Text Box 5"/>
          <p:cNvSpPr txBox="1">
            <a:spLocks noChangeArrowheads="1"/>
          </p:cNvSpPr>
          <p:nvPr/>
        </p:nvSpPr>
        <p:spPr bwMode="auto">
          <a:xfrm>
            <a:off x="2093734" y="5045360"/>
            <a:ext cx="6516865" cy="1015663"/>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2400" dirty="0" smtClean="0">
                <a:latin typeface="Calibri" charset="0"/>
              </a:rPr>
              <a:t>System is installed in phases…</a:t>
            </a:r>
          </a:p>
          <a:p>
            <a:pPr algn="ctr">
              <a:spcBef>
                <a:spcPct val="50000"/>
              </a:spcBef>
            </a:pPr>
            <a:r>
              <a:rPr lang="en-US" sz="2400" dirty="0" smtClean="0">
                <a:latin typeface="Calibri" charset="0"/>
              </a:rPr>
              <a:t>Boom </a:t>
            </a:r>
            <a:r>
              <a:rPr lang="en-US" sz="2400" dirty="0">
                <a:latin typeface="Calibri" charset="0"/>
              </a:rPr>
              <a:t>arm on cart</a:t>
            </a:r>
            <a:r>
              <a:rPr lang="en-US" sz="2400" dirty="0" smtClean="0">
                <a:latin typeface="Calibri" charset="0"/>
              </a:rPr>
              <a:t> &amp; boom </a:t>
            </a:r>
            <a:r>
              <a:rPr lang="en-US" sz="2400" dirty="0">
                <a:latin typeface="Calibri" charset="0"/>
              </a:rPr>
              <a:t>being installed in </a:t>
            </a:r>
            <a:r>
              <a:rPr lang="en-US" sz="2400" dirty="0" smtClean="0">
                <a:latin typeface="Calibri" charset="0"/>
              </a:rPr>
              <a:t>drum</a:t>
            </a: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9938" name="Picture 2" descr="C:\~ JC DOCUMENTS\Promotional material\Presentations\CIA_ACFM scan 021.jpg"/>
          <p:cNvPicPr>
            <a:picLocks noChangeAspect="1" noChangeArrowheads="1"/>
          </p:cNvPicPr>
          <p:nvPr/>
        </p:nvPicPr>
        <p:blipFill>
          <a:blip r:embed="rId3"/>
          <a:srcRect/>
          <a:stretch>
            <a:fillRect/>
          </a:stretch>
        </p:blipFill>
        <p:spPr bwMode="auto">
          <a:xfrm>
            <a:off x="1733338" y="1495286"/>
            <a:ext cx="3967707" cy="2975780"/>
          </a:xfrm>
          <a:prstGeom prst="rect">
            <a:avLst/>
          </a:prstGeom>
          <a:noFill/>
          <a:ln w="9525">
            <a:noFill/>
            <a:miter lim="800000"/>
            <a:headEnd/>
            <a:tailEnd/>
          </a:ln>
        </p:spPr>
      </p:pic>
      <p:pic>
        <p:nvPicPr>
          <p:cNvPr id="39939" name="Picture 3" descr="C:\~ JC DOCUMENTS\Promotional material\Presentations\CIA_ACFM scan 025.jpg"/>
          <p:cNvPicPr>
            <a:picLocks noChangeAspect="1" noChangeArrowheads="1"/>
          </p:cNvPicPr>
          <p:nvPr/>
        </p:nvPicPr>
        <p:blipFill>
          <a:blip r:embed="rId4"/>
          <a:srcRect/>
          <a:stretch>
            <a:fillRect/>
          </a:stretch>
        </p:blipFill>
        <p:spPr bwMode="auto">
          <a:xfrm>
            <a:off x="5854700" y="712004"/>
            <a:ext cx="3086100" cy="4114800"/>
          </a:xfrm>
          <a:prstGeom prst="rect">
            <a:avLst/>
          </a:prstGeom>
          <a:noFill/>
          <a:ln w="9525">
            <a:noFill/>
            <a:miter lim="800000"/>
            <a:headEnd/>
            <a:tailEnd/>
          </a:ln>
        </p:spPr>
      </p:pic>
      <p:sp>
        <p:nvSpPr>
          <p:cNvPr id="39940" name="Text Box 4"/>
          <p:cNvSpPr txBox="1">
            <a:spLocks noChangeArrowheads="1"/>
          </p:cNvSpPr>
          <p:nvPr/>
        </p:nvSpPr>
        <p:spPr bwMode="auto">
          <a:xfrm>
            <a:off x="2359742" y="4826804"/>
            <a:ext cx="5800675" cy="830997"/>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2400" dirty="0">
                <a:latin typeface="Calibri" charset="0"/>
              </a:rPr>
              <a:t>Once boom is in drum, attach</a:t>
            </a:r>
            <a:r>
              <a:rPr lang="en-US" sz="2400" dirty="0" smtClean="0">
                <a:latin typeface="Calibri" charset="0"/>
              </a:rPr>
              <a:t> elbow section </a:t>
            </a:r>
            <a:r>
              <a:rPr lang="en-US" sz="2400" dirty="0">
                <a:latin typeface="Calibri" charset="0"/>
              </a:rPr>
              <a:t>that controls the boom</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1986" name="Picture 2" descr="C:\~ JC DOCUMENTS\Promotional material\Presentations\CIA_ACFM scan 028.jpg"/>
          <p:cNvPicPr>
            <a:picLocks noChangeAspect="1" noChangeArrowheads="1"/>
          </p:cNvPicPr>
          <p:nvPr/>
        </p:nvPicPr>
        <p:blipFill>
          <a:blip r:embed="rId3"/>
          <a:srcRect/>
          <a:stretch>
            <a:fillRect/>
          </a:stretch>
        </p:blipFill>
        <p:spPr bwMode="auto">
          <a:xfrm>
            <a:off x="1988620" y="645590"/>
            <a:ext cx="3143250" cy="4191000"/>
          </a:xfrm>
          <a:prstGeom prst="rect">
            <a:avLst/>
          </a:prstGeom>
          <a:noFill/>
          <a:ln w="9525">
            <a:noFill/>
            <a:miter lim="800000"/>
            <a:headEnd/>
            <a:tailEnd/>
          </a:ln>
        </p:spPr>
      </p:pic>
      <p:pic>
        <p:nvPicPr>
          <p:cNvPr id="41987" name="Picture 4" descr="C:\~ JC DOCUMENTS\Promotional material\Presentations\CIA_ACFM scan 037.jpg"/>
          <p:cNvPicPr>
            <a:picLocks noChangeAspect="1" noChangeArrowheads="1"/>
          </p:cNvPicPr>
          <p:nvPr/>
        </p:nvPicPr>
        <p:blipFill>
          <a:blip r:embed="rId4"/>
          <a:srcRect/>
          <a:stretch>
            <a:fillRect/>
          </a:stretch>
        </p:blipFill>
        <p:spPr bwMode="auto">
          <a:xfrm>
            <a:off x="5587482" y="645590"/>
            <a:ext cx="3143250" cy="4191000"/>
          </a:xfrm>
          <a:prstGeom prst="rect">
            <a:avLst/>
          </a:prstGeom>
          <a:noFill/>
          <a:ln w="9525">
            <a:noFill/>
            <a:miter lim="800000"/>
            <a:headEnd/>
            <a:tailEnd/>
          </a:ln>
        </p:spPr>
      </p:pic>
      <p:sp>
        <p:nvSpPr>
          <p:cNvPr id="41988" name="Text Box 5"/>
          <p:cNvSpPr txBox="1">
            <a:spLocks noChangeArrowheads="1"/>
          </p:cNvSpPr>
          <p:nvPr/>
        </p:nvSpPr>
        <p:spPr bwMode="auto">
          <a:xfrm>
            <a:off x="1988620" y="5114004"/>
            <a:ext cx="6946900" cy="461962"/>
          </a:xfrm>
          <a:prstGeom prst="rect">
            <a:avLst/>
          </a:prstGeom>
          <a:noFill/>
          <a:ln w="9525">
            <a:noFill/>
            <a:miter lim="800000"/>
            <a:headEnd/>
            <a:tailEnd/>
          </a:ln>
        </p:spPr>
        <p:txBody>
          <a:bodyPr>
            <a:prstTxWarp prst="textNoShape">
              <a:avLst/>
            </a:prstTxWarp>
            <a:spAutoFit/>
          </a:bodyPr>
          <a:lstStyle/>
          <a:p>
            <a:pPr>
              <a:spcBef>
                <a:spcPct val="50000"/>
              </a:spcBef>
            </a:pPr>
            <a:r>
              <a:rPr lang="en-US" sz="2400" dirty="0">
                <a:latin typeface="Tahoma" charset="0"/>
              </a:rPr>
              <a:t>Assembly of instrument as it goes into the drum</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4034" name="Picture 2" descr="C:\~ JC DOCUMENTS\Promotional material\Presentations\CIA_ACFM scan 045.jpg"/>
          <p:cNvPicPr>
            <a:picLocks noChangeAspect="1" noChangeArrowheads="1"/>
          </p:cNvPicPr>
          <p:nvPr/>
        </p:nvPicPr>
        <p:blipFill>
          <a:blip r:embed="rId3"/>
          <a:srcRect/>
          <a:stretch>
            <a:fillRect/>
          </a:stretch>
        </p:blipFill>
        <p:spPr bwMode="auto">
          <a:xfrm>
            <a:off x="1939925" y="612775"/>
            <a:ext cx="3143250" cy="4191000"/>
          </a:xfrm>
          <a:prstGeom prst="rect">
            <a:avLst/>
          </a:prstGeom>
          <a:noFill/>
          <a:ln w="9525">
            <a:noFill/>
            <a:miter lim="800000"/>
            <a:headEnd/>
            <a:tailEnd/>
          </a:ln>
        </p:spPr>
      </p:pic>
      <p:pic>
        <p:nvPicPr>
          <p:cNvPr id="44035" name="Picture 3" descr="C:\~ JC DOCUMENTS\Promotional material\Presentations\CIA_ACFM scan 052.jpg"/>
          <p:cNvPicPr>
            <a:picLocks noChangeAspect="1" noChangeArrowheads="1"/>
          </p:cNvPicPr>
          <p:nvPr/>
        </p:nvPicPr>
        <p:blipFill>
          <a:blip r:embed="rId4"/>
          <a:srcRect/>
          <a:stretch>
            <a:fillRect/>
          </a:stretch>
        </p:blipFill>
        <p:spPr bwMode="auto">
          <a:xfrm>
            <a:off x="5581650" y="612775"/>
            <a:ext cx="3143250" cy="4191000"/>
          </a:xfrm>
          <a:prstGeom prst="rect">
            <a:avLst/>
          </a:prstGeom>
          <a:noFill/>
          <a:ln w="9525">
            <a:noFill/>
            <a:miter lim="800000"/>
            <a:headEnd/>
            <a:tailEnd/>
          </a:ln>
        </p:spPr>
      </p:pic>
      <p:sp>
        <p:nvSpPr>
          <p:cNvPr id="44036" name="Text Box 4"/>
          <p:cNvSpPr txBox="1">
            <a:spLocks noChangeArrowheads="1"/>
          </p:cNvSpPr>
          <p:nvPr/>
        </p:nvSpPr>
        <p:spPr bwMode="auto">
          <a:xfrm>
            <a:off x="1939924" y="5149713"/>
            <a:ext cx="6784975" cy="461963"/>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2400" dirty="0">
                <a:latin typeface="Tahoma" charset="0"/>
              </a:rPr>
              <a:t>Attaches to CIA’s existing laser inspection unit</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6082" name="Picture 2" descr="C:\~ JC DOCUMENTS\Promotional material\Presentations\CIA_ACFM scan 060.jpg"/>
          <p:cNvPicPr>
            <a:picLocks noChangeAspect="1" noChangeArrowheads="1"/>
          </p:cNvPicPr>
          <p:nvPr/>
        </p:nvPicPr>
        <p:blipFill>
          <a:blip r:embed="rId3"/>
          <a:srcRect/>
          <a:stretch>
            <a:fillRect/>
          </a:stretch>
        </p:blipFill>
        <p:spPr bwMode="auto">
          <a:xfrm>
            <a:off x="1636713" y="607574"/>
            <a:ext cx="3257550" cy="4343400"/>
          </a:xfrm>
          <a:prstGeom prst="rect">
            <a:avLst/>
          </a:prstGeom>
          <a:noFill/>
          <a:ln w="9525">
            <a:noFill/>
            <a:miter lim="800000"/>
            <a:headEnd/>
            <a:tailEnd/>
          </a:ln>
        </p:spPr>
      </p:pic>
      <p:pic>
        <p:nvPicPr>
          <p:cNvPr id="46083" name="Picture 3" descr="C:\~ JC DOCUMENTS\Promotional material\Presentations\CIA_ACFM scan 067.jpg"/>
          <p:cNvPicPr>
            <a:picLocks noChangeAspect="1" noChangeArrowheads="1"/>
          </p:cNvPicPr>
          <p:nvPr/>
        </p:nvPicPr>
        <p:blipFill>
          <a:blip r:embed="rId4"/>
          <a:srcRect/>
          <a:stretch>
            <a:fillRect/>
          </a:stretch>
        </p:blipFill>
        <p:spPr bwMode="auto">
          <a:xfrm>
            <a:off x="5029200" y="1260981"/>
            <a:ext cx="4114800" cy="3086100"/>
          </a:xfrm>
          <a:prstGeom prst="rect">
            <a:avLst/>
          </a:prstGeom>
          <a:noFill/>
          <a:ln w="9525">
            <a:noFill/>
            <a:miter lim="800000"/>
            <a:headEnd/>
            <a:tailEnd/>
          </a:ln>
        </p:spPr>
      </p:pic>
      <p:sp>
        <p:nvSpPr>
          <p:cNvPr id="46084" name="Text Box 4"/>
          <p:cNvSpPr txBox="1">
            <a:spLocks noChangeArrowheads="1"/>
          </p:cNvSpPr>
          <p:nvPr/>
        </p:nvSpPr>
        <p:spPr bwMode="auto">
          <a:xfrm>
            <a:off x="1636713" y="4950974"/>
            <a:ext cx="7507287" cy="1015663"/>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2400" dirty="0">
                <a:latin typeface="Tahoma" charset="0"/>
              </a:rPr>
              <a:t>Attached to equipment and inside the </a:t>
            </a:r>
            <a:r>
              <a:rPr lang="en-US" sz="2400" dirty="0" smtClean="0">
                <a:latin typeface="Tahoma" charset="0"/>
              </a:rPr>
              <a:t>drum</a:t>
            </a:r>
          </a:p>
          <a:p>
            <a:pPr algn="ctr">
              <a:spcBef>
                <a:spcPct val="50000"/>
              </a:spcBef>
            </a:pPr>
            <a:r>
              <a:rPr lang="en-US" sz="2400" dirty="0" smtClean="0">
                <a:latin typeface="Tahoma" charset="0"/>
              </a:rPr>
              <a:t>* Installation now takes less than 50 minutes! *</a:t>
            </a:r>
            <a:endParaRPr lang="en-US" sz="2400" dirty="0">
              <a:latin typeface="Tahoma" charset="0"/>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0226" name="Rectangle 2"/>
          <p:cNvSpPr>
            <a:spLocks/>
          </p:cNvSpPr>
          <p:nvPr/>
        </p:nvSpPr>
        <p:spPr bwMode="auto">
          <a:xfrm>
            <a:off x="1939924" y="137288"/>
            <a:ext cx="6921502" cy="875215"/>
          </a:xfrm>
          <a:prstGeom prst="rect">
            <a:avLst/>
          </a:prstGeom>
          <a:noFill/>
          <a:ln w="9525">
            <a:noFill/>
            <a:miter lim="800000"/>
            <a:headEnd/>
            <a:tailEnd/>
          </a:ln>
        </p:spPr>
        <p:txBody>
          <a:bodyPr lIns="45720" rIns="45720" anchor="ctr">
            <a:prstTxWarp prst="textNoShape">
              <a:avLst/>
            </a:prstTxWarp>
          </a:bodyPr>
          <a:lstStyle/>
          <a:p>
            <a:pPr algn="ctr"/>
            <a:r>
              <a:rPr lang="en-US" sz="2800" dirty="0">
                <a:latin typeface="Calibri" charset="0"/>
              </a:rPr>
              <a:t>ACFM Field Trial</a:t>
            </a:r>
            <a:r>
              <a:rPr lang="en-US" sz="2800" dirty="0" smtClean="0">
                <a:latin typeface="Calibri" charset="0"/>
              </a:rPr>
              <a:t> Data - 2009</a:t>
            </a:r>
            <a:endParaRPr lang="en-US" sz="2800" dirty="0">
              <a:latin typeface="Calibri" charset="0"/>
            </a:endParaRPr>
          </a:p>
        </p:txBody>
      </p:sp>
      <p:pic>
        <p:nvPicPr>
          <p:cNvPr id="48131" name="Picture 3" descr="C:\~ JC DOCUMENTS\Promotional material\Presentations\CIA - ACFM Field Trial - Vert Weld in Coke Drum.JPG"/>
          <p:cNvPicPr>
            <a:picLocks noChangeAspect="1" noChangeArrowheads="1"/>
          </p:cNvPicPr>
          <p:nvPr/>
        </p:nvPicPr>
        <p:blipFill>
          <a:blip r:embed="rId3"/>
          <a:srcRect/>
          <a:stretch>
            <a:fillRect/>
          </a:stretch>
        </p:blipFill>
        <p:spPr bwMode="auto">
          <a:xfrm>
            <a:off x="1963738" y="1143000"/>
            <a:ext cx="6897687" cy="4659313"/>
          </a:xfrm>
          <a:prstGeom prst="rect">
            <a:avLst/>
          </a:prstGeom>
          <a:noFill/>
          <a:ln w="9525">
            <a:noFill/>
            <a:miter lim="800000"/>
            <a:headEnd/>
            <a:tailEnd/>
          </a:ln>
        </p:spPr>
      </p:pic>
      <p:sp>
        <p:nvSpPr>
          <p:cNvPr id="5" name="Text Box 4"/>
          <p:cNvSpPr txBox="1">
            <a:spLocks noChangeArrowheads="1"/>
          </p:cNvSpPr>
          <p:nvPr/>
        </p:nvSpPr>
        <p:spPr bwMode="auto">
          <a:xfrm>
            <a:off x="1939924" y="5802313"/>
            <a:ext cx="5311565" cy="769441"/>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2200" dirty="0" smtClean="0">
                <a:latin typeface="Tahoma" charset="0"/>
              </a:rPr>
              <a:t>First readings from remotely deployed system across 700’ of cable.</a:t>
            </a:r>
            <a:endParaRPr lang="en-US" sz="2200" dirty="0">
              <a:latin typeface="Tahoma" charset="0"/>
            </a:endParaRP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2026284" y="381000"/>
            <a:ext cx="6858000" cy="571500"/>
          </a:xfrm>
        </p:spPr>
        <p:txBody>
          <a:bodyPr rtlCol="0">
            <a:normAutofit/>
          </a:bodyPr>
          <a:lstStyle/>
          <a:p>
            <a:pPr fontAlgn="auto">
              <a:spcAft>
                <a:spcPts val="0"/>
              </a:spcAft>
              <a:defRPr/>
            </a:pPr>
            <a:r>
              <a:rPr dirty="0" smtClean="0"/>
              <a:t>ACFM </a:t>
            </a:r>
            <a:r>
              <a:rPr lang="en-US" dirty="0" smtClean="0"/>
              <a:t>Training and </a:t>
            </a:r>
            <a:r>
              <a:rPr dirty="0" smtClean="0"/>
              <a:t>Certification</a:t>
            </a:r>
            <a:endParaRPr dirty="0"/>
          </a:p>
        </p:txBody>
      </p:sp>
      <p:sp>
        <p:nvSpPr>
          <p:cNvPr id="6" name="TextBox 5"/>
          <p:cNvSpPr txBox="1"/>
          <p:nvPr/>
        </p:nvSpPr>
        <p:spPr>
          <a:xfrm>
            <a:off x="2419333" y="6032723"/>
            <a:ext cx="5070809" cy="461665"/>
          </a:xfrm>
          <a:prstGeom prst="rect">
            <a:avLst/>
          </a:prstGeom>
          <a:noFill/>
        </p:spPr>
        <p:txBody>
          <a:bodyPr wrap="square" rtlCol="0">
            <a:spAutoFit/>
          </a:bodyPr>
          <a:lstStyle/>
          <a:p>
            <a:pPr algn="ctr"/>
            <a:r>
              <a:rPr lang="en-US" sz="2400" dirty="0" smtClean="0"/>
              <a:t>Crawler on 12’ Coke Drum Plate</a:t>
            </a:r>
            <a:endParaRPr lang="en-US" sz="2400" dirty="0"/>
          </a:p>
        </p:txBody>
      </p:sp>
      <p:pic>
        <p:nvPicPr>
          <p:cNvPr id="8" name="Picture 7"/>
          <p:cNvPicPr>
            <a:picLocks noChangeAspect="1"/>
          </p:cNvPicPr>
          <p:nvPr/>
        </p:nvPicPr>
        <p:blipFill>
          <a:blip r:embed="rId2"/>
          <a:stretch>
            <a:fillRect/>
          </a:stretch>
        </p:blipFill>
        <p:spPr>
          <a:xfrm>
            <a:off x="2419332" y="952499"/>
            <a:ext cx="5239273" cy="4979955"/>
          </a:xfrm>
          <a:prstGeom prst="rect">
            <a:avLst/>
          </a:prstGeom>
        </p:spPr>
      </p:pic>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666750"/>
            <a:ext cx="6858000" cy="571500"/>
          </a:xfrm>
        </p:spPr>
        <p:txBody>
          <a:bodyPr rtlCol="0">
            <a:normAutofit/>
          </a:bodyPr>
          <a:lstStyle/>
          <a:p>
            <a:pPr fontAlgn="auto">
              <a:spcAft>
                <a:spcPts val="0"/>
              </a:spcAft>
              <a:defRPr/>
            </a:pPr>
            <a:r>
              <a:rPr lang="en-US" dirty="0" smtClean="0"/>
              <a:t>Training and Certification - </a:t>
            </a:r>
            <a:r>
              <a:rPr dirty="0" smtClean="0"/>
              <a:t>March 2010	</a:t>
            </a:r>
            <a:endParaRPr dirty="0"/>
          </a:p>
        </p:txBody>
      </p:sp>
      <p:sp>
        <p:nvSpPr>
          <p:cNvPr id="3" name="Text Placeholder 2"/>
          <p:cNvSpPr>
            <a:spLocks noGrp="1"/>
          </p:cNvSpPr>
          <p:nvPr>
            <p:ph idx="1"/>
          </p:nvPr>
        </p:nvSpPr>
        <p:spPr>
          <a:xfrm>
            <a:off x="1828800" y="1350962"/>
            <a:ext cx="6858000" cy="4668838"/>
          </a:xfrm>
        </p:spPr>
        <p:txBody>
          <a:bodyPr rtlCol="0">
            <a:normAutofit lnSpcReduction="10000"/>
          </a:bodyPr>
          <a:lstStyle/>
          <a:p>
            <a:pPr fontAlgn="auto">
              <a:spcAft>
                <a:spcPts val="0"/>
              </a:spcAft>
              <a:buFont typeface="Arial"/>
              <a:buChar char="•"/>
              <a:defRPr/>
            </a:pPr>
            <a:r>
              <a:rPr lang="en-US" dirty="0" smtClean="0">
                <a:ea typeface="+mn-ea"/>
                <a:cs typeface="+mn-cs"/>
              </a:rPr>
              <a:t>In March 2010, CIAI Staff completed a training session provided by the manufacturer of the ACFM probe and now have 6 team members qualified to run the probe and use the software to interpret the readings. </a:t>
            </a:r>
          </a:p>
          <a:p>
            <a:pPr fontAlgn="auto">
              <a:spcAft>
                <a:spcPts val="0"/>
              </a:spcAft>
              <a:buFont typeface="Arial"/>
              <a:buChar char="•"/>
              <a:defRPr/>
            </a:pPr>
            <a:endParaRPr lang="en-US" sz="1200" dirty="0" smtClean="0">
              <a:ea typeface="+mn-ea"/>
              <a:cs typeface="+mn-cs"/>
            </a:endParaRPr>
          </a:p>
          <a:p>
            <a:pPr fontAlgn="auto">
              <a:spcAft>
                <a:spcPts val="0"/>
              </a:spcAft>
              <a:buFont typeface="Arial"/>
              <a:buChar char="•"/>
              <a:defRPr/>
            </a:pPr>
            <a:r>
              <a:rPr lang="en-US" dirty="0" smtClean="0">
                <a:ea typeface="+mn-ea"/>
                <a:cs typeface="+mn-cs"/>
              </a:rPr>
              <a:t>These tests were conducted on a 12-foot section of coke drum material welded by CBI and located in our maintenance shop with EDM cuts of varying lengths and depths to simulate cracks. </a:t>
            </a:r>
          </a:p>
          <a:p>
            <a:pPr fontAlgn="auto">
              <a:spcAft>
                <a:spcPts val="0"/>
              </a:spcAft>
              <a:buFont typeface="Arial"/>
              <a:buChar char="•"/>
              <a:defRPr/>
            </a:pPr>
            <a:endParaRPr lang="en-US" sz="1200" dirty="0" smtClean="0">
              <a:ea typeface="+mn-ea"/>
              <a:cs typeface="+mn-cs"/>
            </a:endParaRPr>
          </a:p>
          <a:p>
            <a:pPr fontAlgn="auto">
              <a:spcAft>
                <a:spcPts val="0"/>
              </a:spcAft>
              <a:buFont typeface="Arial"/>
              <a:buChar char="•"/>
              <a:defRPr/>
            </a:pPr>
            <a:r>
              <a:rPr lang="en-US" dirty="0" smtClean="0">
                <a:ea typeface="+mn-ea"/>
                <a:cs typeface="+mn-cs"/>
              </a:rPr>
              <a:t>Accuracy was +/- 15% and was maintained through coke cover. Multiple cracks and depths are simulated on the test plate. All participants found cracks as shallow as 0.080 inches and as deep as 1 inch. </a:t>
            </a:r>
            <a:endParaRPr lang="en-US" dirty="0">
              <a:ea typeface="+mn-ea"/>
              <a:cs typeface="+mn-cs"/>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0722" name="Picture 6" descr="2011_INSPECTION_SUMMIT_PPT_SIDE.jpg"/>
          <p:cNvPicPr>
            <a:picLocks noChangeAspect="1"/>
          </p:cNvPicPr>
          <p:nvPr/>
        </p:nvPicPr>
        <p:blipFill>
          <a:blip r:embed="rId2"/>
          <a:srcRect/>
          <a:stretch>
            <a:fillRect/>
          </a:stretch>
        </p:blipFill>
        <p:spPr bwMode="auto">
          <a:xfrm>
            <a:off x="0" y="0"/>
            <a:ext cx="1600200" cy="6858000"/>
          </a:xfrm>
          <a:prstGeom prst="rect">
            <a:avLst/>
          </a:prstGeom>
          <a:noFill/>
          <a:ln w="9525">
            <a:noFill/>
            <a:miter lim="800000"/>
            <a:headEnd/>
            <a:tailEnd/>
          </a:ln>
        </p:spPr>
      </p:pic>
      <p:sp>
        <p:nvSpPr>
          <p:cNvPr id="4" name="Rectangle 2"/>
          <p:cNvSpPr txBox="1">
            <a:spLocks noChangeArrowheads="1"/>
          </p:cNvSpPr>
          <p:nvPr/>
        </p:nvSpPr>
        <p:spPr bwMode="auto">
          <a:xfrm>
            <a:off x="1828800" y="704850"/>
            <a:ext cx="7010400" cy="533400"/>
          </a:xfrm>
          <a:prstGeom prst="rect">
            <a:avLst/>
          </a:prstGeom>
          <a:noFill/>
          <a:ln w="9525">
            <a:noFill/>
            <a:miter lim="800000"/>
            <a:headEnd/>
            <a:tailEnd/>
          </a:ln>
        </p:spPr>
        <p:txBody>
          <a:bodyPr>
            <a:prstTxWarp prst="textNoShape">
              <a:avLst/>
            </a:prstTxWarp>
          </a:bodyPr>
          <a:lstStyle/>
          <a:p>
            <a:pPr defTabSz="914400">
              <a:defRPr/>
            </a:pPr>
            <a:r>
              <a:rPr lang="en-US" sz="2400" b="1" kern="0" dirty="0" smtClean="0">
                <a:solidFill>
                  <a:srgbClr val="000000"/>
                </a:solidFill>
                <a:latin typeface="+mj-lt"/>
                <a:ea typeface="+mj-ea"/>
                <a:cs typeface="+mj-cs"/>
              </a:rPr>
              <a:t>Dr. Martin </a:t>
            </a:r>
            <a:r>
              <a:rPr lang="en-US" sz="2400" b="1" kern="0" dirty="0" err="1" smtClean="0">
                <a:solidFill>
                  <a:srgbClr val="000000"/>
                </a:solidFill>
                <a:latin typeface="+mj-lt"/>
                <a:ea typeface="+mj-ea"/>
                <a:cs typeface="+mj-cs"/>
              </a:rPr>
              <a:t>Lugg</a:t>
            </a:r>
            <a:endParaRPr lang="en-US" sz="2400" b="1" kern="0" dirty="0">
              <a:solidFill>
                <a:srgbClr val="000000"/>
              </a:solidFill>
              <a:latin typeface="+mj-lt"/>
              <a:ea typeface="+mj-ea"/>
              <a:cs typeface="+mj-cs"/>
            </a:endParaRPr>
          </a:p>
        </p:txBody>
      </p:sp>
      <p:sp>
        <p:nvSpPr>
          <p:cNvPr id="5" name="Rectangle 3"/>
          <p:cNvSpPr txBox="1">
            <a:spLocks noChangeArrowheads="1"/>
          </p:cNvSpPr>
          <p:nvPr/>
        </p:nvSpPr>
        <p:spPr bwMode="auto">
          <a:xfrm>
            <a:off x="1828800" y="1390650"/>
            <a:ext cx="7010400" cy="5029200"/>
          </a:xfrm>
          <a:prstGeom prst="rect">
            <a:avLst/>
          </a:prstGeom>
          <a:noFill/>
          <a:ln w="9525">
            <a:noFill/>
            <a:miter lim="800000"/>
            <a:headEnd/>
            <a:tailEnd/>
          </a:ln>
        </p:spPr>
        <p:txBody>
          <a:bodyPr>
            <a:prstTxWarp prst="textNoShape">
              <a:avLst/>
            </a:prstTxWarp>
          </a:bodyPr>
          <a:lstStyle/>
          <a:p>
            <a:r>
              <a:rPr lang="en-US" sz="2200" b="1" dirty="0" smtClean="0">
                <a:latin typeface="Calibri" charset="0"/>
              </a:rPr>
              <a:t>Technical Director, TSC Inspection Services</a:t>
            </a:r>
          </a:p>
          <a:p>
            <a:endParaRPr lang="en-US" sz="1600" b="1" dirty="0" smtClean="0">
              <a:latin typeface="Calibri" charset="0"/>
            </a:endParaRPr>
          </a:p>
          <a:p>
            <a:pPr>
              <a:lnSpc>
                <a:spcPct val="150000"/>
              </a:lnSpc>
              <a:buSzPct val="75000"/>
              <a:buFont typeface="Wingdings" charset="2"/>
              <a:buChar char=""/>
            </a:pPr>
            <a:r>
              <a:rPr lang="en-US" sz="1600" b="1" dirty="0" smtClean="0">
                <a:latin typeface="Calibri" charset="0"/>
              </a:rPr>
              <a:t> </a:t>
            </a:r>
            <a:r>
              <a:rPr lang="en-US" sz="2000" b="1" dirty="0" smtClean="0">
                <a:latin typeface="Calibri" charset="0"/>
              </a:rPr>
              <a:t>Responsible for developing ACFM and ACPD technology</a:t>
            </a:r>
          </a:p>
          <a:p>
            <a:pPr>
              <a:lnSpc>
                <a:spcPct val="150000"/>
              </a:lnSpc>
              <a:buSzPct val="75000"/>
              <a:buFont typeface="Wingdings" charset="2"/>
              <a:buChar char=""/>
            </a:pPr>
            <a:r>
              <a:rPr lang="en-US" sz="2000" b="1" dirty="0" smtClean="0">
                <a:latin typeface="Calibri" charset="0"/>
              </a:rPr>
              <a:t> An ACFM Level III, organizing ACFM training courses under SNT and PCN schemes</a:t>
            </a:r>
          </a:p>
          <a:p>
            <a:pPr>
              <a:lnSpc>
                <a:spcPct val="150000"/>
              </a:lnSpc>
              <a:buSzPct val="75000"/>
              <a:buFont typeface="Wingdings" charset="2"/>
              <a:buChar char=""/>
            </a:pPr>
            <a:r>
              <a:rPr lang="en-US" sz="2000" b="1" dirty="0" smtClean="0">
                <a:latin typeface="Calibri" charset="0"/>
              </a:rPr>
              <a:t> Member of Electromagnetic Committees of ASNT and ASTM, producing ACFM standards, procedures and recommended practices.</a:t>
            </a:r>
          </a:p>
          <a:p>
            <a:pPr>
              <a:lnSpc>
                <a:spcPct val="150000"/>
              </a:lnSpc>
              <a:buSzPct val="75000"/>
              <a:buFont typeface="Wingdings" charset="2"/>
              <a:buChar char=""/>
            </a:pPr>
            <a:r>
              <a:rPr lang="en-US" sz="2000" b="1" dirty="0" smtClean="0">
                <a:latin typeface="Calibri" charset="0"/>
              </a:rPr>
              <a:t> Has been involved with TSC for 22 years</a:t>
            </a:r>
            <a:endParaRPr lang="en-US" sz="2000" b="1" dirty="0">
              <a:latin typeface="Calibri" charset="0"/>
            </a:endParaRPr>
          </a:p>
        </p:txBody>
      </p:sp>
      <p:pic>
        <p:nvPicPr>
          <p:cNvPr id="7" name="Picture 20"/>
          <p:cNvPicPr>
            <a:picLocks noChangeAspect="1" noChangeArrowheads="1"/>
          </p:cNvPicPr>
          <p:nvPr/>
        </p:nvPicPr>
        <p:blipFill>
          <a:blip r:embed="rId3"/>
          <a:srcRect/>
          <a:stretch>
            <a:fillRect/>
          </a:stretch>
        </p:blipFill>
        <p:spPr bwMode="auto">
          <a:xfrm>
            <a:off x="1919287" y="5562600"/>
            <a:ext cx="1204913" cy="1204913"/>
          </a:xfrm>
          <a:prstGeom prst="rect">
            <a:avLst/>
          </a:prstGeom>
          <a:noFill/>
          <a:ln w="12700">
            <a:noFill/>
            <a:miter lim="800000"/>
            <a:headEnd type="none" w="sm" len="sm"/>
            <a:tailEnd type="none" w="sm" len="sm"/>
          </a:ln>
        </p:spPr>
      </p:pic>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666750"/>
            <a:ext cx="6858000" cy="571500"/>
          </a:xfrm>
        </p:spPr>
        <p:txBody>
          <a:bodyPr rtlCol="0">
            <a:normAutofit/>
          </a:bodyPr>
          <a:lstStyle/>
          <a:p>
            <a:pPr fontAlgn="auto">
              <a:spcAft>
                <a:spcPts val="0"/>
              </a:spcAft>
              <a:defRPr/>
            </a:pPr>
            <a:r>
              <a:rPr dirty="0" smtClean="0"/>
              <a:t>ACFM Certification Trial</a:t>
            </a:r>
            <a:endParaRPr dirty="0"/>
          </a:p>
        </p:txBody>
      </p:sp>
      <p:pic>
        <p:nvPicPr>
          <p:cNvPr id="52227" name="Picture 2" descr="ACFM Crawler on Coke Drum Section 1"/>
          <p:cNvPicPr>
            <a:picLocks noChangeAspect="1" noChangeArrowheads="1"/>
          </p:cNvPicPr>
          <p:nvPr/>
        </p:nvPicPr>
        <p:blipFill>
          <a:blip r:embed="rId2"/>
          <a:srcRect/>
          <a:stretch>
            <a:fillRect/>
          </a:stretch>
        </p:blipFill>
        <p:spPr bwMode="auto">
          <a:xfrm>
            <a:off x="1676399" y="1800225"/>
            <a:ext cx="3634317" cy="2725738"/>
          </a:xfrm>
          <a:prstGeom prst="rect">
            <a:avLst/>
          </a:prstGeom>
          <a:noFill/>
          <a:ln w="9525">
            <a:noFill/>
            <a:miter lim="800000"/>
            <a:headEnd/>
            <a:tailEnd/>
          </a:ln>
        </p:spPr>
      </p:pic>
      <p:pic>
        <p:nvPicPr>
          <p:cNvPr id="52228" name="Picture 5" descr="ACFM TestPlate - Coke Covered Crack in Weld Toe"/>
          <p:cNvPicPr>
            <a:picLocks noChangeAspect="1" noChangeArrowheads="1"/>
          </p:cNvPicPr>
          <p:nvPr/>
        </p:nvPicPr>
        <p:blipFill>
          <a:blip r:embed="rId3"/>
          <a:srcRect/>
          <a:stretch>
            <a:fillRect/>
          </a:stretch>
        </p:blipFill>
        <p:spPr bwMode="auto">
          <a:xfrm>
            <a:off x="5407024" y="1800225"/>
            <a:ext cx="3634317" cy="2725738"/>
          </a:xfrm>
          <a:prstGeom prst="rect">
            <a:avLst/>
          </a:prstGeom>
          <a:noFill/>
          <a:ln w="9525">
            <a:noFill/>
            <a:miter lim="800000"/>
            <a:headEnd/>
            <a:tailEnd/>
          </a:ln>
        </p:spPr>
      </p:pic>
      <p:sp>
        <p:nvSpPr>
          <p:cNvPr id="6" name="TextBox 5"/>
          <p:cNvSpPr txBox="1"/>
          <p:nvPr/>
        </p:nvSpPr>
        <p:spPr>
          <a:xfrm>
            <a:off x="1676399" y="4814158"/>
            <a:ext cx="3634318" cy="400110"/>
          </a:xfrm>
          <a:prstGeom prst="rect">
            <a:avLst/>
          </a:prstGeom>
          <a:noFill/>
        </p:spPr>
        <p:txBody>
          <a:bodyPr wrap="square" rtlCol="0">
            <a:spAutoFit/>
          </a:bodyPr>
          <a:lstStyle/>
          <a:p>
            <a:pPr algn="ctr"/>
            <a:r>
              <a:rPr lang="en-US" sz="2000" dirty="0" smtClean="0"/>
              <a:t>Crawler on CIA Test Plate</a:t>
            </a:r>
            <a:endParaRPr lang="en-US" sz="2000" dirty="0"/>
          </a:p>
        </p:txBody>
      </p:sp>
      <p:sp>
        <p:nvSpPr>
          <p:cNvPr id="7" name="TextBox 6"/>
          <p:cNvSpPr txBox="1"/>
          <p:nvPr/>
        </p:nvSpPr>
        <p:spPr>
          <a:xfrm>
            <a:off x="5407024" y="4814158"/>
            <a:ext cx="3634317" cy="707886"/>
          </a:xfrm>
          <a:prstGeom prst="rect">
            <a:avLst/>
          </a:prstGeom>
          <a:noFill/>
        </p:spPr>
        <p:txBody>
          <a:bodyPr wrap="square" rtlCol="0">
            <a:spAutoFit/>
          </a:bodyPr>
          <a:lstStyle/>
          <a:p>
            <a:pPr algn="ctr"/>
            <a:r>
              <a:rPr lang="en-US" sz="2000" dirty="0" smtClean="0"/>
              <a:t>Coke cover test:</a:t>
            </a:r>
          </a:p>
          <a:p>
            <a:pPr algn="ctr"/>
            <a:r>
              <a:rPr lang="en-US" sz="2000" dirty="0" smtClean="0"/>
              <a:t>No effect on readings!</a:t>
            </a:r>
            <a:endParaRPr lang="en-US" sz="2000" dirty="0"/>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666750"/>
            <a:ext cx="6858000" cy="571500"/>
          </a:xfrm>
        </p:spPr>
        <p:txBody>
          <a:bodyPr rtlCol="0">
            <a:normAutofit/>
          </a:bodyPr>
          <a:lstStyle/>
          <a:p>
            <a:pPr fontAlgn="auto">
              <a:spcAft>
                <a:spcPts val="0"/>
              </a:spcAft>
              <a:defRPr/>
            </a:pPr>
            <a:r>
              <a:rPr dirty="0" smtClean="0"/>
              <a:t>ACFM Certification Trial</a:t>
            </a:r>
            <a:endParaRPr dirty="0"/>
          </a:p>
        </p:txBody>
      </p:sp>
      <p:pic>
        <p:nvPicPr>
          <p:cNvPr id="53251" name="Picture 3" descr="Screen shot 2010-04-15 at 7"/>
          <p:cNvPicPr>
            <a:picLocks noChangeAspect="1" noChangeArrowheads="1"/>
          </p:cNvPicPr>
          <p:nvPr/>
        </p:nvPicPr>
        <p:blipFill>
          <a:blip r:embed="rId2"/>
          <a:srcRect/>
          <a:stretch>
            <a:fillRect/>
          </a:stretch>
        </p:blipFill>
        <p:spPr bwMode="auto">
          <a:xfrm>
            <a:off x="1828800" y="1565275"/>
            <a:ext cx="7054850" cy="3660775"/>
          </a:xfrm>
          <a:prstGeom prst="rect">
            <a:avLst/>
          </a:prstGeom>
          <a:noFill/>
          <a:ln w="9525">
            <a:noFill/>
            <a:miter lim="800000"/>
            <a:headEnd/>
            <a:tailEnd/>
          </a:ln>
        </p:spPr>
      </p:pic>
      <p:sp>
        <p:nvSpPr>
          <p:cNvPr id="5" name="TextBox 4"/>
          <p:cNvSpPr txBox="1"/>
          <p:nvPr/>
        </p:nvSpPr>
        <p:spPr>
          <a:xfrm>
            <a:off x="2231029" y="5414323"/>
            <a:ext cx="6161071" cy="400110"/>
          </a:xfrm>
          <a:prstGeom prst="rect">
            <a:avLst/>
          </a:prstGeom>
          <a:noFill/>
        </p:spPr>
        <p:txBody>
          <a:bodyPr wrap="square" rtlCol="0">
            <a:spAutoFit/>
          </a:bodyPr>
          <a:lstStyle/>
          <a:p>
            <a:pPr algn="ctr"/>
            <a:r>
              <a:rPr lang="en-US" sz="2000" dirty="0" smtClean="0"/>
              <a:t>Line plot of ACFM data from Test Plate</a:t>
            </a:r>
            <a:endParaRPr lang="en-US" sz="2000" dirty="0"/>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666750"/>
            <a:ext cx="6858000" cy="571500"/>
          </a:xfrm>
        </p:spPr>
        <p:txBody>
          <a:bodyPr rtlCol="0">
            <a:normAutofit/>
          </a:bodyPr>
          <a:lstStyle/>
          <a:p>
            <a:pPr fontAlgn="auto">
              <a:spcAft>
                <a:spcPts val="0"/>
              </a:spcAft>
              <a:defRPr/>
            </a:pPr>
            <a:r>
              <a:rPr dirty="0" smtClean="0"/>
              <a:t>ACFM Certification Trial</a:t>
            </a:r>
            <a:endParaRPr dirty="0"/>
          </a:p>
        </p:txBody>
      </p:sp>
      <p:pic>
        <p:nvPicPr>
          <p:cNvPr id="54275" name="Picture 3" descr="Screen shot 2010-04-14 at 11"/>
          <p:cNvPicPr>
            <a:picLocks noChangeAspect="1" noChangeArrowheads="1"/>
          </p:cNvPicPr>
          <p:nvPr/>
        </p:nvPicPr>
        <p:blipFill>
          <a:blip r:embed="rId2"/>
          <a:srcRect/>
          <a:stretch>
            <a:fillRect/>
          </a:stretch>
        </p:blipFill>
        <p:spPr bwMode="auto">
          <a:xfrm>
            <a:off x="1828800" y="1631950"/>
            <a:ext cx="7165975" cy="3616325"/>
          </a:xfrm>
          <a:prstGeom prst="rect">
            <a:avLst/>
          </a:prstGeom>
          <a:noFill/>
          <a:ln w="9525">
            <a:noFill/>
            <a:miter lim="800000"/>
            <a:headEnd/>
            <a:tailEnd/>
          </a:ln>
        </p:spPr>
      </p:pic>
      <p:sp>
        <p:nvSpPr>
          <p:cNvPr id="5" name="TextBox 4"/>
          <p:cNvSpPr txBox="1"/>
          <p:nvPr/>
        </p:nvSpPr>
        <p:spPr>
          <a:xfrm>
            <a:off x="2231029" y="5414323"/>
            <a:ext cx="6161071" cy="400110"/>
          </a:xfrm>
          <a:prstGeom prst="rect">
            <a:avLst/>
          </a:prstGeom>
          <a:noFill/>
        </p:spPr>
        <p:txBody>
          <a:bodyPr wrap="square" rtlCol="0">
            <a:spAutoFit/>
          </a:bodyPr>
          <a:lstStyle/>
          <a:p>
            <a:pPr algn="ctr"/>
            <a:r>
              <a:rPr lang="en-US" sz="2000" dirty="0" smtClean="0"/>
              <a:t>Contour plot of ACFM data from Test Plate</a:t>
            </a:r>
            <a:endParaRPr lang="en-US" sz="2000" dirty="0"/>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765300" y="0"/>
            <a:ext cx="6921500" cy="811213"/>
          </a:xfrm>
        </p:spPr>
        <p:txBody>
          <a:bodyPr rtlCol="0">
            <a:normAutofit/>
          </a:bodyPr>
          <a:lstStyle/>
          <a:p>
            <a:pPr fontAlgn="auto">
              <a:spcAft>
                <a:spcPts val="0"/>
              </a:spcAft>
              <a:defRPr/>
            </a:pPr>
            <a:r>
              <a:rPr lang="en-US" dirty="0" smtClean="0"/>
              <a:t>October 2010 – Field Deployment</a:t>
            </a:r>
            <a:endParaRPr dirty="0"/>
          </a:p>
        </p:txBody>
      </p:sp>
      <p:sp>
        <p:nvSpPr>
          <p:cNvPr id="8" name="TextBox 7"/>
          <p:cNvSpPr txBox="1"/>
          <p:nvPr/>
        </p:nvSpPr>
        <p:spPr>
          <a:xfrm>
            <a:off x="2059410" y="5644554"/>
            <a:ext cx="5959803" cy="430887"/>
          </a:xfrm>
          <a:prstGeom prst="rect">
            <a:avLst/>
          </a:prstGeom>
          <a:noFill/>
        </p:spPr>
        <p:txBody>
          <a:bodyPr wrap="square" rtlCol="0">
            <a:spAutoFit/>
          </a:bodyPr>
          <a:lstStyle/>
          <a:p>
            <a:pPr algn="ctr"/>
            <a:r>
              <a:rPr lang="en-US" sz="2200" dirty="0" smtClean="0"/>
              <a:t>Crawler on a Circ Weld at Site</a:t>
            </a:r>
            <a:endParaRPr lang="en-US" sz="2200" dirty="0"/>
          </a:p>
        </p:txBody>
      </p:sp>
      <p:pic>
        <p:nvPicPr>
          <p:cNvPr id="9" name="Picture 8"/>
          <p:cNvPicPr>
            <a:picLocks noChangeAspect="1"/>
          </p:cNvPicPr>
          <p:nvPr/>
        </p:nvPicPr>
        <p:blipFill>
          <a:blip r:embed="rId2"/>
          <a:stretch>
            <a:fillRect/>
          </a:stretch>
        </p:blipFill>
        <p:spPr>
          <a:xfrm>
            <a:off x="2059411" y="811213"/>
            <a:ext cx="5959803" cy="4833341"/>
          </a:xfrm>
          <a:prstGeom prst="rect">
            <a:avLst/>
          </a:prstGeom>
        </p:spPr>
      </p:pic>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666750"/>
            <a:ext cx="6858000" cy="571500"/>
          </a:xfrm>
        </p:spPr>
        <p:txBody>
          <a:bodyPr rtlCol="0">
            <a:normAutofit/>
          </a:bodyPr>
          <a:lstStyle/>
          <a:p>
            <a:pPr fontAlgn="auto">
              <a:spcAft>
                <a:spcPts val="0"/>
              </a:spcAft>
              <a:defRPr/>
            </a:pPr>
            <a:r>
              <a:rPr dirty="0" smtClean="0"/>
              <a:t>October 2010</a:t>
            </a:r>
            <a:r>
              <a:rPr lang="en-US" dirty="0" smtClean="0"/>
              <a:t> – Field Trial Deployment</a:t>
            </a:r>
            <a:endParaRPr dirty="0"/>
          </a:p>
        </p:txBody>
      </p:sp>
      <p:sp>
        <p:nvSpPr>
          <p:cNvPr id="3" name="Text Placeholder 2"/>
          <p:cNvSpPr>
            <a:spLocks noGrp="1"/>
          </p:cNvSpPr>
          <p:nvPr>
            <p:ph idx="1"/>
          </p:nvPr>
        </p:nvSpPr>
        <p:spPr>
          <a:xfrm>
            <a:off x="1828800" y="1457325"/>
            <a:ext cx="6858000" cy="4668838"/>
          </a:xfrm>
        </p:spPr>
        <p:txBody>
          <a:bodyPr rtlCol="0">
            <a:normAutofit lnSpcReduction="10000"/>
          </a:bodyPr>
          <a:lstStyle/>
          <a:p>
            <a:pPr fontAlgn="auto">
              <a:spcAft>
                <a:spcPts val="600"/>
              </a:spcAft>
              <a:buFont typeface="Arial"/>
              <a:buChar char="•"/>
              <a:defRPr/>
            </a:pPr>
            <a:r>
              <a:rPr lang="en-US" sz="2400" dirty="0" smtClean="0">
                <a:ea typeface="+mn-ea"/>
                <a:cs typeface="+mn-cs"/>
              </a:rPr>
              <a:t>Drum was not in service and down for repairs</a:t>
            </a:r>
          </a:p>
          <a:p>
            <a:pPr fontAlgn="auto">
              <a:spcAft>
                <a:spcPts val="600"/>
              </a:spcAft>
              <a:buFont typeface="Arial"/>
              <a:buChar char="•"/>
              <a:defRPr/>
            </a:pPr>
            <a:r>
              <a:rPr lang="en-US" sz="2400" dirty="0" smtClean="0">
                <a:ea typeface="+mn-ea"/>
                <a:cs typeface="+mn-cs"/>
              </a:rPr>
              <a:t>A swing stage was built inside the drum</a:t>
            </a:r>
          </a:p>
          <a:p>
            <a:pPr fontAlgn="auto">
              <a:spcAft>
                <a:spcPts val="600"/>
              </a:spcAft>
              <a:buFont typeface="Arial"/>
              <a:buChar char="•"/>
              <a:defRPr/>
            </a:pPr>
            <a:r>
              <a:rPr lang="en-US" sz="2400" dirty="0" smtClean="0"/>
              <a:t>Unique opportunity </a:t>
            </a:r>
            <a:r>
              <a:rPr lang="en-US" sz="2400" dirty="0" smtClean="0">
                <a:ea typeface="+mn-ea"/>
                <a:cs typeface="+mn-cs"/>
              </a:rPr>
              <a:t>to compare ACFM findings to dye penetrant used to identify defective areas prior to CIA entering the drum</a:t>
            </a:r>
          </a:p>
          <a:p>
            <a:pPr fontAlgn="auto">
              <a:spcAft>
                <a:spcPts val="600"/>
              </a:spcAft>
              <a:buFont typeface="Arial"/>
              <a:buChar char="•"/>
              <a:defRPr/>
            </a:pPr>
            <a:r>
              <a:rPr lang="en-US" sz="2400" dirty="0" smtClean="0">
                <a:ea typeface="+mn-ea"/>
                <a:cs typeface="+mn-cs"/>
              </a:rPr>
              <a:t>ACFM probe and crawler were directly driven across known indications from the swing stage</a:t>
            </a:r>
          </a:p>
          <a:p>
            <a:pPr fontAlgn="auto">
              <a:spcAft>
                <a:spcPts val="600"/>
              </a:spcAft>
              <a:buFont typeface="Arial"/>
              <a:buChar char="•"/>
              <a:defRPr/>
            </a:pPr>
            <a:r>
              <a:rPr lang="en-US" sz="2400" dirty="0" smtClean="0">
                <a:ea typeface="+mn-ea"/>
                <a:cs typeface="+mn-cs"/>
              </a:rPr>
              <a:t>Able to collect data and correlate findings with defects that were later excavated and sized for maximum depth, the “acid test” for any NDE technique</a:t>
            </a: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95250"/>
            <a:ext cx="6858000" cy="571500"/>
          </a:xfrm>
        </p:spPr>
        <p:txBody>
          <a:bodyPr rtlCol="0">
            <a:normAutofit/>
          </a:bodyPr>
          <a:lstStyle/>
          <a:p>
            <a:pPr fontAlgn="auto">
              <a:spcAft>
                <a:spcPts val="0"/>
              </a:spcAft>
              <a:defRPr/>
            </a:pPr>
            <a:r>
              <a:rPr lang="en-US" dirty="0" smtClean="0"/>
              <a:t>October 2010 Field Data – Full Page Report</a:t>
            </a:r>
            <a:endParaRPr dirty="0"/>
          </a:p>
        </p:txBody>
      </p:sp>
      <p:pic>
        <p:nvPicPr>
          <p:cNvPr id="59395" name="Picture 4" descr="SUNFM1010-5C50-CS5 Through Wall - Line.png"/>
          <p:cNvPicPr>
            <a:picLocks noChangeAspect="1"/>
          </p:cNvPicPr>
          <p:nvPr/>
        </p:nvPicPr>
        <p:blipFill>
          <a:blip r:embed="rId2"/>
          <a:srcRect/>
          <a:stretch>
            <a:fillRect/>
          </a:stretch>
        </p:blipFill>
        <p:spPr bwMode="auto">
          <a:xfrm>
            <a:off x="2634330" y="632256"/>
            <a:ext cx="4763420" cy="6166431"/>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95250"/>
            <a:ext cx="6858000" cy="571500"/>
          </a:xfrm>
        </p:spPr>
        <p:txBody>
          <a:bodyPr rtlCol="0">
            <a:normAutofit/>
          </a:bodyPr>
          <a:lstStyle/>
          <a:p>
            <a:pPr fontAlgn="auto">
              <a:spcAft>
                <a:spcPts val="0"/>
              </a:spcAft>
              <a:defRPr/>
            </a:pPr>
            <a:r>
              <a:rPr lang="en-US" dirty="0" smtClean="0"/>
              <a:t>October 2010 Field Data – Full Page Report</a:t>
            </a:r>
            <a:endParaRPr dirty="0"/>
          </a:p>
        </p:txBody>
      </p:sp>
      <p:pic>
        <p:nvPicPr>
          <p:cNvPr id="60419" name="Picture 3" descr="SUNFM1010-5C50-CS5 Through Wall - Map.png"/>
          <p:cNvPicPr>
            <a:picLocks noChangeAspect="1"/>
          </p:cNvPicPr>
          <p:nvPr/>
        </p:nvPicPr>
        <p:blipFill>
          <a:blip r:embed="rId2"/>
          <a:srcRect/>
          <a:stretch>
            <a:fillRect/>
          </a:stretch>
        </p:blipFill>
        <p:spPr bwMode="auto">
          <a:xfrm>
            <a:off x="2668654" y="675331"/>
            <a:ext cx="4690014" cy="6072241"/>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95250"/>
            <a:ext cx="6858000" cy="571500"/>
          </a:xfrm>
        </p:spPr>
        <p:txBody>
          <a:bodyPr rtlCol="0">
            <a:normAutofit/>
          </a:bodyPr>
          <a:lstStyle/>
          <a:p>
            <a:pPr fontAlgn="auto">
              <a:spcAft>
                <a:spcPts val="0"/>
              </a:spcAft>
              <a:defRPr/>
            </a:pPr>
            <a:r>
              <a:rPr lang="en-US" dirty="0" smtClean="0"/>
              <a:t>October 2010 Field Data – Cladding Stretch Marks</a:t>
            </a:r>
            <a:endParaRPr dirty="0"/>
          </a:p>
        </p:txBody>
      </p:sp>
      <p:pic>
        <p:nvPicPr>
          <p:cNvPr id="3" name="Picture 2"/>
          <p:cNvPicPr>
            <a:picLocks noChangeAspect="1"/>
          </p:cNvPicPr>
          <p:nvPr/>
        </p:nvPicPr>
        <p:blipFill>
          <a:blip r:embed="rId2"/>
          <a:stretch>
            <a:fillRect/>
          </a:stretch>
        </p:blipFill>
        <p:spPr>
          <a:xfrm>
            <a:off x="2135454" y="3178756"/>
            <a:ext cx="5518691" cy="2328035"/>
          </a:xfrm>
          <a:prstGeom prst="rect">
            <a:avLst/>
          </a:prstGeom>
        </p:spPr>
      </p:pic>
      <p:pic>
        <p:nvPicPr>
          <p:cNvPr id="4" name="Picture 3"/>
          <p:cNvPicPr>
            <a:picLocks noChangeAspect="1"/>
          </p:cNvPicPr>
          <p:nvPr/>
        </p:nvPicPr>
        <p:blipFill>
          <a:blip r:embed="rId3"/>
          <a:stretch>
            <a:fillRect/>
          </a:stretch>
        </p:blipFill>
        <p:spPr>
          <a:xfrm>
            <a:off x="2538755" y="780531"/>
            <a:ext cx="4583375" cy="2398225"/>
          </a:xfrm>
          <a:prstGeom prst="rect">
            <a:avLst/>
          </a:prstGeom>
        </p:spPr>
      </p:pic>
      <p:sp>
        <p:nvSpPr>
          <p:cNvPr id="5" name="TextBox 4"/>
          <p:cNvSpPr txBox="1"/>
          <p:nvPr/>
        </p:nvSpPr>
        <p:spPr>
          <a:xfrm>
            <a:off x="1828800" y="5506791"/>
            <a:ext cx="5825345" cy="707886"/>
          </a:xfrm>
          <a:prstGeom prst="rect">
            <a:avLst/>
          </a:prstGeom>
          <a:noFill/>
        </p:spPr>
        <p:txBody>
          <a:bodyPr wrap="square" rtlCol="0">
            <a:spAutoFit/>
          </a:bodyPr>
          <a:lstStyle/>
          <a:p>
            <a:pPr algn="ctr"/>
            <a:r>
              <a:rPr lang="en-US" sz="2000" dirty="0" smtClean="0"/>
              <a:t>Cladding stretch marks or “elephant skin” gives a distinct signature to ACFM but no depth readings.</a:t>
            </a:r>
            <a:endParaRPr lang="en-US" sz="2000" dirty="0"/>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95250"/>
            <a:ext cx="6858000" cy="571500"/>
          </a:xfrm>
        </p:spPr>
        <p:txBody>
          <a:bodyPr rtlCol="0">
            <a:normAutofit/>
          </a:bodyPr>
          <a:lstStyle/>
          <a:p>
            <a:pPr fontAlgn="auto">
              <a:spcAft>
                <a:spcPts val="0"/>
              </a:spcAft>
              <a:defRPr/>
            </a:pPr>
            <a:r>
              <a:rPr lang="en-US" dirty="0" smtClean="0"/>
              <a:t>October 2010 Field Data – </a:t>
            </a:r>
            <a:r>
              <a:rPr lang="en-US" dirty="0" err="1" smtClean="0"/>
              <a:t>LDPs</a:t>
            </a:r>
            <a:r>
              <a:rPr lang="en-US" dirty="0" smtClean="0"/>
              <a:t> C5-4 and C5-5</a:t>
            </a:r>
            <a:endParaRPr dirty="0"/>
          </a:p>
        </p:txBody>
      </p:sp>
      <p:graphicFrame>
        <p:nvGraphicFramePr>
          <p:cNvPr id="17" name="Table 16"/>
          <p:cNvGraphicFramePr>
            <a:graphicFrameLocks noGrp="1"/>
          </p:cNvGraphicFramePr>
          <p:nvPr/>
        </p:nvGraphicFramePr>
        <p:xfrm>
          <a:off x="1828800" y="4633310"/>
          <a:ext cx="6441561" cy="1262943"/>
        </p:xfrm>
        <a:graphic>
          <a:graphicData uri="http://schemas.openxmlformats.org/drawingml/2006/table">
            <a:tbl>
              <a:tblPr/>
              <a:tblGrid>
                <a:gridCol w="350743"/>
                <a:gridCol w="480530"/>
                <a:gridCol w="528526"/>
                <a:gridCol w="466856"/>
                <a:gridCol w="463367"/>
                <a:gridCol w="720794"/>
                <a:gridCol w="806603"/>
                <a:gridCol w="1590232"/>
                <a:gridCol w="399909"/>
                <a:gridCol w="634001"/>
              </a:tblGrid>
              <a:tr h="239742">
                <a:tc>
                  <a:txBody>
                    <a:bodyPr/>
                    <a:lstStyle/>
                    <a:p>
                      <a:pPr algn="ctr" fontAlgn="b"/>
                      <a:r>
                        <a:rPr lang="en-US" sz="1000" b="0" i="0" u="none" strike="noStrike">
                          <a:latin typeface="Arial"/>
                        </a:rPr>
                        <a:t> </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en-US" sz="1000" b="0" i="0" u="none" strike="noStrike">
                          <a:latin typeface="Arial"/>
                        </a:rPr>
                        <a:t> </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en-US" sz="1000" b="1" i="0" u="none" strike="noStrike">
                          <a:latin typeface="Arial"/>
                        </a:rPr>
                        <a:t> </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en-US" sz="1000" b="1" i="0" u="none" strike="noStrike">
                          <a:latin typeface="Arial"/>
                        </a:rPr>
                        <a:t> </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en-US" sz="1000" b="0" i="0" u="none" strike="noStrike">
                          <a:latin typeface="Arial"/>
                        </a:rPr>
                        <a:t> </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en-US" sz="1000" b="1" i="0" u="none" strike="noStrike" dirty="0">
                          <a:latin typeface="Arial"/>
                        </a:rPr>
                        <a:t>Inches to</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en-US" sz="1000" b="1" i="0" u="none" strike="noStrike">
                          <a:latin typeface="Arial"/>
                        </a:rPr>
                        <a:t> </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en-US" sz="1000" b="0" i="0" u="none" strike="noStrike">
                          <a:latin typeface="Arial"/>
                        </a:rPr>
                        <a:t> </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en-US" sz="1000" b="0" i="0" u="none" strike="noStrike">
                          <a:latin typeface="Arial"/>
                        </a:rPr>
                        <a:t> </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en-US" sz="1000" b="1" i="0" u="none" strike="noStrike" dirty="0">
                          <a:latin typeface="Arial"/>
                        </a:rPr>
                        <a:t>ACFM /</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r>
              <a:tr h="158844">
                <a:tc>
                  <a:txBody>
                    <a:bodyPr/>
                    <a:lstStyle/>
                    <a:p>
                      <a:pPr algn="ctr" fontAlgn="b"/>
                      <a:r>
                        <a:rPr lang="en-US" sz="1000" b="1" i="0" u="none" strike="noStrike">
                          <a:latin typeface="Arial"/>
                        </a:rPr>
                        <a:t> </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1" i="0" u="none" strike="noStrike">
                          <a:latin typeface="Arial"/>
                        </a:rPr>
                        <a:t>Defect</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1" i="0" u="none" strike="noStrike">
                          <a:latin typeface="Arial"/>
                        </a:rPr>
                        <a:t>Defect</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1" i="0" u="none" strike="noStrike">
                          <a:latin typeface="Arial"/>
                        </a:rPr>
                        <a:t>Defect</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1" i="0" u="none" strike="noStrike">
                          <a:latin typeface="Arial"/>
                        </a:rPr>
                        <a:t>Probe</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1" i="0" u="none" strike="noStrike">
                          <a:latin typeface="Arial"/>
                        </a:rPr>
                        <a:t>Defect</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1" i="0" u="none" strike="noStrike" dirty="0">
                          <a:latin typeface="Arial"/>
                        </a:rPr>
                        <a:t>LDP</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1" i="0" u="none" strike="noStrike">
                          <a:latin typeface="Arial"/>
                        </a:rPr>
                        <a:t>Client Findings</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1" i="0" u="none" strike="noStrike">
                          <a:latin typeface="Arial"/>
                        </a:rPr>
                        <a:t>Client</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1" i="0" u="none" strike="noStrike">
                          <a:latin typeface="Arial"/>
                        </a:rPr>
                        <a:t>Client</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58844">
                <a:tc>
                  <a:txBody>
                    <a:bodyPr/>
                    <a:lstStyle/>
                    <a:p>
                      <a:pPr algn="ctr" fontAlgn="b"/>
                      <a:r>
                        <a:rPr lang="en-US" sz="1000" b="1" i="0" u="none" strike="noStrike">
                          <a:latin typeface="Arial"/>
                        </a:rPr>
                        <a:t>Page</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latin typeface="Arial"/>
                        </a:rPr>
                        <a:t>ID</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latin typeface="Arial"/>
                        </a:rPr>
                        <a:t>Length</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latin typeface="Arial"/>
                        </a:rPr>
                        <a:t>Depth</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latin typeface="Arial"/>
                        </a:rPr>
                        <a:t>Rows</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latin typeface="Arial"/>
                        </a:rPr>
                        <a:t>Centre</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latin typeface="Arial"/>
                        </a:rPr>
                        <a:t>Identifier</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latin typeface="Arial"/>
                        </a:rPr>
                        <a:t>(LDP and Grindout)</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latin typeface="Arial"/>
                        </a:rPr>
                        <a:t>Depth</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latin typeface="Arial"/>
                        </a:rPr>
                        <a:t>Delta</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r h="139556">
                <a:tc>
                  <a:txBody>
                    <a:bodyPr/>
                    <a:lstStyle/>
                    <a:p>
                      <a:pPr algn="ctr" fontAlgn="b"/>
                      <a:r>
                        <a:rPr lang="en-US" sz="700" b="1" i="0" u="none" strike="noStrike">
                          <a:latin typeface="Arial"/>
                        </a:rPr>
                        <a:t> </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1" i="0" u="none" strike="noStrike">
                          <a:latin typeface="Arial"/>
                        </a:rPr>
                        <a:t> </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1" i="0" u="none" strike="noStrike">
                          <a:latin typeface="Arial"/>
                        </a:rPr>
                        <a:t> </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1" i="0" u="none" strike="noStrike">
                          <a:latin typeface="Arial"/>
                        </a:rPr>
                        <a:t> </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1" i="0" u="none" strike="noStrike" dirty="0">
                          <a:latin typeface="Arial"/>
                        </a:rPr>
                        <a:t> </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1" i="0" u="none" strike="noStrike">
                          <a:latin typeface="Arial"/>
                        </a:rPr>
                        <a:t> </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1" i="0" u="none" strike="noStrike">
                          <a:latin typeface="Arial"/>
                        </a:rPr>
                        <a:t> </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1" i="0" u="none" strike="noStrike">
                          <a:latin typeface="Arial"/>
                        </a:rPr>
                        <a:t> </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1" i="0" u="none" strike="noStrike">
                          <a:latin typeface="Arial"/>
                        </a:rPr>
                        <a:t> </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1" i="0" u="none" strike="noStrike">
                          <a:latin typeface="Arial"/>
                        </a:rPr>
                        <a:t> </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3599">
                <a:tc>
                  <a:txBody>
                    <a:bodyPr/>
                    <a:lstStyle/>
                    <a:p>
                      <a:pPr algn="ctr" fontAlgn="b"/>
                      <a:r>
                        <a:rPr lang="en-US" sz="1100" b="0" i="0" u="none" strike="noStrike" dirty="0">
                          <a:solidFill>
                            <a:srgbClr val="000000"/>
                          </a:solidFill>
                          <a:latin typeface="Arial"/>
                        </a:rPr>
                        <a:t> </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latin typeface="Arial"/>
                        </a:rPr>
                        <a:t> </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latin typeface="Arial"/>
                        </a:rPr>
                        <a:t> </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latin typeface="Arial"/>
                        </a:rPr>
                        <a:t> </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latin typeface="Arial"/>
                        </a:rPr>
                        <a:t> </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latin typeface="Arial"/>
                        </a:rPr>
                        <a:t> </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latin typeface="Arial"/>
                        </a:rPr>
                        <a:t>DP C5-4</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latin typeface="Arial"/>
                        </a:rPr>
                        <a:t>1/4" hole x 0.120</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latin typeface="Arial"/>
                        </a:rPr>
                        <a:t>0.12</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latin typeface="Arial"/>
                        </a:rPr>
                        <a:t> </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619">
                <a:tc>
                  <a:txBody>
                    <a:bodyPr/>
                    <a:lstStyle/>
                    <a:p>
                      <a:pPr algn="ctr" fontAlgn="b"/>
                      <a:r>
                        <a:rPr lang="en-US" sz="1100" b="0" i="0" u="none" strike="noStrike" dirty="0">
                          <a:solidFill>
                            <a:srgbClr val="000000"/>
                          </a:solidFill>
                          <a:latin typeface="Arial"/>
                        </a:rPr>
                        <a:t>7</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latin typeface="Arial"/>
                        </a:rPr>
                        <a:t> </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latin typeface="Arial"/>
                        </a:rPr>
                        <a:t>11.52</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latin typeface="Arial"/>
                        </a:rPr>
                        <a:t> - </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latin typeface="Arial"/>
                        </a:rPr>
                        <a:t>1 to 2</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latin typeface="Arial"/>
                        </a:rPr>
                        <a:t>21.00</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latin typeface="Arial"/>
                        </a:rPr>
                        <a:t>DP C5-4&amp;5</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latin typeface="Arial"/>
                        </a:rPr>
                        <a:t>Weld Patch</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latin typeface="Arial"/>
                        </a:rPr>
                        <a:t> </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latin typeface="Arial"/>
                        </a:rPr>
                        <a:t> </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3599">
                <a:tc>
                  <a:txBody>
                    <a:bodyPr/>
                    <a:lstStyle/>
                    <a:p>
                      <a:pPr algn="ctr" fontAlgn="b"/>
                      <a:r>
                        <a:rPr lang="en-US" sz="1100" b="0" i="0" u="none" strike="noStrike" dirty="0">
                          <a:solidFill>
                            <a:srgbClr val="000000"/>
                          </a:solidFill>
                          <a:latin typeface="Arial"/>
                        </a:rPr>
                        <a:t>7</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latin typeface="Arial"/>
                        </a:rPr>
                        <a:t>4</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latin typeface="Arial"/>
                        </a:rPr>
                        <a:t>1.85</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latin typeface="Arial"/>
                        </a:rPr>
                        <a:t>0.070</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latin typeface="Arial"/>
                        </a:rPr>
                        <a:t>1</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latin typeface="Arial"/>
                        </a:rPr>
                        <a:t>27.04</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latin typeface="Arial"/>
                        </a:rPr>
                        <a:t>DP C5-5</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dirty="0">
                          <a:latin typeface="Arial"/>
                        </a:rPr>
                        <a:t>1.5" linear </a:t>
                      </a:r>
                      <a:r>
                        <a:rPr lang="en-US" sz="1100" b="1" i="0" u="none" strike="noStrike" dirty="0" err="1">
                          <a:latin typeface="Arial"/>
                        </a:rPr>
                        <a:t>x</a:t>
                      </a:r>
                      <a:r>
                        <a:rPr lang="en-US" sz="1100" b="1" i="0" u="none" strike="noStrike" dirty="0">
                          <a:latin typeface="Arial"/>
                        </a:rPr>
                        <a:t> 0.120"</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latin typeface="Arial"/>
                        </a:rPr>
                        <a:t>0.12</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dirty="0">
                          <a:latin typeface="Arial"/>
                        </a:rPr>
                        <a:t>-0.05</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pic>
        <p:nvPicPr>
          <p:cNvPr id="18" name="Picture 17"/>
          <p:cNvPicPr>
            <a:picLocks noChangeAspect="1"/>
          </p:cNvPicPr>
          <p:nvPr/>
        </p:nvPicPr>
        <p:blipFill>
          <a:blip r:embed="rId2"/>
          <a:stretch>
            <a:fillRect/>
          </a:stretch>
        </p:blipFill>
        <p:spPr>
          <a:xfrm>
            <a:off x="2065283" y="666750"/>
            <a:ext cx="5756166" cy="3837444"/>
          </a:xfrm>
          <a:prstGeom prst="rect">
            <a:avLst/>
          </a:prstGeom>
        </p:spPr>
      </p:pic>
      <p:sp>
        <p:nvSpPr>
          <p:cNvPr id="20" name="Down Arrow Callout 19"/>
          <p:cNvSpPr/>
          <p:nvPr/>
        </p:nvSpPr>
        <p:spPr>
          <a:xfrm>
            <a:off x="2539942" y="1038246"/>
            <a:ext cx="4633672" cy="1146075"/>
          </a:xfrm>
          <a:prstGeom prst="downArrowCallout">
            <a:avLst>
              <a:gd name="adj1" fmla="val 25000"/>
              <a:gd name="adj2" fmla="val 25000"/>
              <a:gd name="adj3" fmla="val 25000"/>
              <a:gd name="adj4" fmla="val 35288"/>
            </a:avLst>
          </a:prstGeom>
          <a:noFill/>
          <a:ln w="158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TextBox 20"/>
          <p:cNvSpPr txBox="1"/>
          <p:nvPr/>
        </p:nvSpPr>
        <p:spPr>
          <a:xfrm>
            <a:off x="2539941" y="1038246"/>
            <a:ext cx="4633673" cy="369332"/>
          </a:xfrm>
          <a:prstGeom prst="rect">
            <a:avLst/>
          </a:prstGeom>
          <a:noFill/>
        </p:spPr>
        <p:txBody>
          <a:bodyPr wrap="square" rtlCol="0">
            <a:spAutoFit/>
          </a:bodyPr>
          <a:lstStyle/>
          <a:p>
            <a:r>
              <a:rPr lang="en-US" dirty="0" smtClean="0"/>
              <a:t>Weld repair between small LDP indications</a:t>
            </a:r>
            <a:endParaRPr lang="en-US" dirty="0"/>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95250"/>
            <a:ext cx="6858000" cy="571500"/>
          </a:xfrm>
        </p:spPr>
        <p:txBody>
          <a:bodyPr rtlCol="0">
            <a:normAutofit/>
          </a:bodyPr>
          <a:lstStyle/>
          <a:p>
            <a:pPr fontAlgn="auto">
              <a:spcAft>
                <a:spcPts val="0"/>
              </a:spcAft>
              <a:defRPr/>
            </a:pPr>
            <a:r>
              <a:rPr lang="en-US" dirty="0" smtClean="0"/>
              <a:t>October 2010 Field Data – </a:t>
            </a:r>
            <a:r>
              <a:rPr lang="en-US" dirty="0" err="1" smtClean="0"/>
              <a:t>LDPs</a:t>
            </a:r>
            <a:r>
              <a:rPr lang="en-US" dirty="0" smtClean="0"/>
              <a:t> C5-4 and C5-5</a:t>
            </a:r>
            <a:endParaRPr dirty="0"/>
          </a:p>
        </p:txBody>
      </p:sp>
      <p:pic>
        <p:nvPicPr>
          <p:cNvPr id="5" name="Picture 4"/>
          <p:cNvPicPr>
            <a:picLocks noChangeAspect="1"/>
          </p:cNvPicPr>
          <p:nvPr/>
        </p:nvPicPr>
        <p:blipFill>
          <a:blip r:embed="rId2"/>
          <a:stretch>
            <a:fillRect/>
          </a:stretch>
        </p:blipFill>
        <p:spPr>
          <a:xfrm>
            <a:off x="1828800" y="785932"/>
            <a:ext cx="6230891" cy="2616740"/>
          </a:xfrm>
          <a:prstGeom prst="rect">
            <a:avLst/>
          </a:prstGeom>
        </p:spPr>
      </p:pic>
      <p:pic>
        <p:nvPicPr>
          <p:cNvPr id="6" name="Picture 5"/>
          <p:cNvPicPr>
            <a:picLocks noChangeAspect="1"/>
          </p:cNvPicPr>
          <p:nvPr/>
        </p:nvPicPr>
        <p:blipFill>
          <a:blip r:embed="rId3"/>
          <a:stretch>
            <a:fillRect/>
          </a:stretch>
        </p:blipFill>
        <p:spPr>
          <a:xfrm>
            <a:off x="1828800" y="3402672"/>
            <a:ext cx="6230891" cy="2640208"/>
          </a:xfrm>
          <a:prstGeom prst="rect">
            <a:avLst/>
          </a:prstGeom>
          <a:solidFill>
            <a:schemeClr val="accent6"/>
          </a:solidFill>
        </p:spPr>
      </p:pic>
      <p:pic>
        <p:nvPicPr>
          <p:cNvPr id="8" name="Picture 7"/>
          <p:cNvPicPr>
            <a:picLocks noChangeAspect="1"/>
          </p:cNvPicPr>
          <p:nvPr/>
        </p:nvPicPr>
        <p:blipFill>
          <a:blip r:embed="rId4"/>
          <a:stretch>
            <a:fillRect/>
          </a:stretch>
        </p:blipFill>
        <p:spPr>
          <a:xfrm>
            <a:off x="1828800" y="6007100"/>
            <a:ext cx="3637220" cy="788653"/>
          </a:xfrm>
          <a:prstGeom prst="rect">
            <a:avLst/>
          </a:prstGeom>
        </p:spPr>
      </p:pic>
      <p:cxnSp>
        <p:nvCxnSpPr>
          <p:cNvPr id="9" name="Straight Connector 8"/>
          <p:cNvCxnSpPr/>
          <p:nvPr/>
        </p:nvCxnSpPr>
        <p:spPr>
          <a:xfrm rot="16200000" flipV="1">
            <a:off x="5109763" y="1789228"/>
            <a:ext cx="2111200" cy="420463"/>
          </a:xfrm>
          <a:prstGeom prst="line">
            <a:avLst/>
          </a:prstGeom>
          <a:ln>
            <a:solidFill>
              <a:schemeClr val="accent6">
                <a:lumMod val="75000"/>
              </a:schemeClr>
            </a:solidFill>
            <a:tailEnd type="triangle" w="lg"/>
          </a:ln>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10800000" flipV="1">
            <a:off x="4170308" y="3055056"/>
            <a:ext cx="2205290" cy="1089349"/>
          </a:xfrm>
          <a:prstGeom prst="curvedConnector3">
            <a:avLst>
              <a:gd name="adj1" fmla="val 97860"/>
            </a:avLst>
          </a:prstGeom>
          <a:ln>
            <a:solidFill>
              <a:schemeClr val="accent6">
                <a:lumMod val="75000"/>
              </a:schemeClr>
            </a:solidFill>
            <a:tailEnd type="triangle" w="lg"/>
          </a:ln>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5400000">
            <a:off x="4007515" y="3217852"/>
            <a:ext cx="2530876" cy="2205289"/>
          </a:xfrm>
          <a:prstGeom prst="curvedConnector3">
            <a:avLst>
              <a:gd name="adj1" fmla="val 50000"/>
            </a:avLst>
          </a:prstGeom>
          <a:ln>
            <a:solidFill>
              <a:schemeClr val="accent6">
                <a:lumMod val="75000"/>
              </a:schemeClr>
            </a:solidFill>
            <a:tailEnd type="triangle" w="lg"/>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rot="16200000" flipV="1">
            <a:off x="5761889" y="2441350"/>
            <a:ext cx="806953" cy="420461"/>
          </a:xfrm>
          <a:prstGeom prst="line">
            <a:avLst/>
          </a:prstGeom>
          <a:ln>
            <a:solidFill>
              <a:schemeClr val="accent6">
                <a:lumMod val="75000"/>
              </a:schemeClr>
            </a:solidFill>
            <a:tailEnd type="triangle" w="lg"/>
          </a:ln>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rot="5400000" flipH="1" flipV="1">
            <a:off x="4293716" y="1230282"/>
            <a:ext cx="465397" cy="163037"/>
          </a:xfrm>
          <a:prstGeom prst="line">
            <a:avLst/>
          </a:prstGeom>
          <a:ln>
            <a:solidFill>
              <a:schemeClr val="accent6">
                <a:lumMod val="75000"/>
              </a:schemeClr>
            </a:solidFill>
            <a:tailEnd type="triangle" w="lg"/>
          </a:ln>
        </p:spPr>
        <p:style>
          <a:lnRef idx="2">
            <a:schemeClr val="accent1"/>
          </a:lnRef>
          <a:fillRef idx="0">
            <a:schemeClr val="accent1"/>
          </a:fillRef>
          <a:effectRef idx="1">
            <a:schemeClr val="accent1"/>
          </a:effectRef>
          <a:fontRef idx="minor">
            <a:schemeClr val="tx1"/>
          </a:fontRef>
        </p:style>
      </p:cxnSp>
      <p:sp>
        <p:nvSpPr>
          <p:cNvPr id="33" name="Process 32"/>
          <p:cNvSpPr/>
          <p:nvPr/>
        </p:nvSpPr>
        <p:spPr>
          <a:xfrm>
            <a:off x="2977565" y="1544499"/>
            <a:ext cx="1457409" cy="446187"/>
          </a:xfrm>
          <a:prstGeom prst="flowChartProcess">
            <a:avLst/>
          </a:prstGeom>
          <a:noFill/>
          <a:ln w="158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rgbClr val="000000"/>
                </a:solidFill>
              </a:rPr>
              <a:t>Weld Repair</a:t>
            </a:r>
            <a:endParaRPr lang="en-US" dirty="0">
              <a:solidFill>
                <a:srgbClr val="000000"/>
              </a:solidFill>
            </a:endParaRPr>
          </a:p>
        </p:txBody>
      </p:sp>
      <p:cxnSp>
        <p:nvCxnSpPr>
          <p:cNvPr id="34" name="Straight Connector 33"/>
          <p:cNvCxnSpPr/>
          <p:nvPr/>
        </p:nvCxnSpPr>
        <p:spPr>
          <a:xfrm>
            <a:off x="6375598" y="3055060"/>
            <a:ext cx="154452" cy="1588"/>
          </a:xfrm>
          <a:prstGeom prst="line">
            <a:avLst/>
          </a:prstGeom>
          <a:ln>
            <a:solidFill>
              <a:schemeClr val="accent6">
                <a:lumMod val="75000"/>
              </a:schemeClr>
            </a:solidFill>
          </a:ln>
        </p:spPr>
        <p:style>
          <a:lnRef idx="2">
            <a:schemeClr val="accent1"/>
          </a:lnRef>
          <a:fillRef idx="0">
            <a:schemeClr val="accent1"/>
          </a:fillRef>
          <a:effectRef idx="1">
            <a:schemeClr val="accent1"/>
          </a:effectRef>
          <a:fontRef idx="minor">
            <a:schemeClr val="tx1"/>
          </a:fontRef>
        </p:style>
      </p:cxnSp>
      <p:sp>
        <p:nvSpPr>
          <p:cNvPr id="38" name="Process 37"/>
          <p:cNvSpPr/>
          <p:nvPr/>
        </p:nvSpPr>
        <p:spPr>
          <a:xfrm>
            <a:off x="6530050" y="2833554"/>
            <a:ext cx="1920776" cy="446187"/>
          </a:xfrm>
          <a:prstGeom prst="flowChartProcess">
            <a:avLst/>
          </a:prstGeom>
          <a:noFill/>
          <a:ln w="158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rgbClr val="000000"/>
                </a:solidFill>
              </a:rPr>
              <a:t>Defect Indications</a:t>
            </a:r>
            <a:endParaRPr lang="en-US" dirty="0">
              <a:solidFill>
                <a:srgbClr val="000000"/>
              </a:solidFill>
            </a:endParaRPr>
          </a:p>
        </p:txBody>
      </p:sp>
      <p:cxnSp>
        <p:nvCxnSpPr>
          <p:cNvPr id="39" name="Straight Connector 38"/>
          <p:cNvCxnSpPr/>
          <p:nvPr/>
        </p:nvCxnSpPr>
        <p:spPr>
          <a:xfrm rot="16200000" flipH="1">
            <a:off x="2466002" y="2725344"/>
            <a:ext cx="1593932" cy="163037"/>
          </a:xfrm>
          <a:prstGeom prst="line">
            <a:avLst/>
          </a:prstGeom>
          <a:ln>
            <a:solidFill>
              <a:schemeClr val="accent6">
                <a:lumMod val="75000"/>
              </a:schemeClr>
            </a:solidFill>
            <a:tailEnd type="triangle" w="lg"/>
          </a:ln>
        </p:spPr>
        <p:style>
          <a:lnRef idx="2">
            <a:schemeClr val="accent1"/>
          </a:lnRef>
          <a:fillRef idx="0">
            <a:schemeClr val="accent1"/>
          </a:fillRef>
          <a:effectRef idx="1">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746" name="Rectangle 2"/>
          <p:cNvSpPr>
            <a:spLocks noChangeArrowheads="1"/>
          </p:cNvSpPr>
          <p:nvPr/>
        </p:nvSpPr>
        <p:spPr bwMode="auto">
          <a:xfrm>
            <a:off x="1587462" y="304800"/>
            <a:ext cx="6794537" cy="2135188"/>
          </a:xfrm>
          <a:prstGeom prst="rect">
            <a:avLst/>
          </a:prstGeom>
          <a:noFill/>
          <a:ln w="9525">
            <a:noFill/>
            <a:miter lim="800000"/>
            <a:headEnd/>
            <a:tailEnd/>
          </a:ln>
        </p:spPr>
        <p:txBody>
          <a:bodyPr anchor="ctr">
            <a:prstTxWarp prst="textNoShape">
              <a:avLst/>
            </a:prstTxWarp>
          </a:bodyPr>
          <a:lstStyle/>
          <a:p>
            <a:pPr algn="ctr">
              <a:buClr>
                <a:srgbClr val="FFFF00"/>
              </a:buClr>
              <a:buSzPct val="135000"/>
            </a:pPr>
            <a:r>
              <a:rPr lang="en-US" sz="3200" b="1" dirty="0" smtClean="0">
                <a:solidFill>
                  <a:srgbClr val="006910"/>
                </a:solidFill>
                <a:latin typeface="Calibri" charset="0"/>
              </a:rPr>
              <a:t>Remote Robotic Crack Detection</a:t>
            </a:r>
          </a:p>
          <a:p>
            <a:pPr algn="ctr">
              <a:buClr>
                <a:srgbClr val="FFFF00"/>
              </a:buClr>
              <a:buSzPct val="135000"/>
            </a:pPr>
            <a:endParaRPr lang="en-US" b="1" dirty="0" smtClean="0">
              <a:solidFill>
                <a:srgbClr val="006910"/>
              </a:solidFill>
              <a:latin typeface="Calibri" charset="0"/>
            </a:endParaRPr>
          </a:p>
          <a:p>
            <a:pPr algn="ctr">
              <a:buClr>
                <a:srgbClr val="FFFF00"/>
              </a:buClr>
              <a:buSzPct val="135000"/>
            </a:pPr>
            <a:r>
              <a:rPr lang="en-US" sz="3200" b="1" dirty="0" smtClean="0">
                <a:solidFill>
                  <a:srgbClr val="006910"/>
                </a:solidFill>
                <a:latin typeface="Calibri" charset="0"/>
              </a:rPr>
              <a:t> Update</a:t>
            </a:r>
            <a:endParaRPr lang="en-US" sz="3200" b="1" dirty="0">
              <a:solidFill>
                <a:srgbClr val="006910"/>
              </a:solidFill>
              <a:latin typeface="Calibri" charset="0"/>
            </a:endParaRPr>
          </a:p>
        </p:txBody>
      </p:sp>
      <p:sp>
        <p:nvSpPr>
          <p:cNvPr id="122883" name="Rectangle 3"/>
          <p:cNvSpPr>
            <a:spLocks noChangeArrowheads="1"/>
          </p:cNvSpPr>
          <p:nvPr/>
        </p:nvSpPr>
        <p:spPr bwMode="auto">
          <a:xfrm>
            <a:off x="2033413" y="2514600"/>
            <a:ext cx="6646862" cy="3657600"/>
          </a:xfrm>
          <a:prstGeom prst="rect">
            <a:avLst/>
          </a:prstGeom>
          <a:noFill/>
          <a:ln w="9525">
            <a:noFill/>
            <a:miter lim="800000"/>
            <a:headEnd/>
            <a:tailEnd/>
          </a:ln>
        </p:spPr>
        <p:txBody>
          <a:bodyPr>
            <a:prstTxWarp prst="textNoShape">
              <a:avLst/>
            </a:prstTxWarp>
          </a:bodyPr>
          <a:lstStyle/>
          <a:p>
            <a:pPr marL="342900" indent="-342900">
              <a:spcBef>
                <a:spcPct val="20000"/>
              </a:spcBef>
              <a:buClr>
                <a:srgbClr val="FFFF00"/>
              </a:buClr>
              <a:buSzPct val="135000"/>
            </a:pPr>
            <a:r>
              <a:rPr lang="en-US" sz="3200" b="1" dirty="0" smtClean="0">
                <a:latin typeface="Calibri" charset="0"/>
              </a:rPr>
              <a:t>CIA and Coke Drums</a:t>
            </a:r>
          </a:p>
          <a:p>
            <a:pPr marL="342900" indent="-342900">
              <a:spcBef>
                <a:spcPct val="20000"/>
              </a:spcBef>
              <a:buClr>
                <a:srgbClr val="FFFF00"/>
              </a:buClr>
              <a:buSzPct val="135000"/>
            </a:pPr>
            <a:r>
              <a:rPr lang="en-US" sz="3200" b="1" dirty="0" smtClean="0">
                <a:latin typeface="Calibri" charset="0"/>
              </a:rPr>
              <a:t>ACFM Technology &amp; </a:t>
            </a:r>
            <a:r>
              <a:rPr lang="en-US" sz="3200" b="1" dirty="0">
                <a:latin typeface="Calibri" charset="0"/>
              </a:rPr>
              <a:t>Timeline</a:t>
            </a:r>
          </a:p>
          <a:p>
            <a:pPr marL="342900" indent="-342900">
              <a:spcBef>
                <a:spcPct val="20000"/>
              </a:spcBef>
              <a:buClr>
                <a:srgbClr val="FFFF00"/>
              </a:buClr>
              <a:buSzPct val="70000"/>
              <a:buFont typeface="Wingdings" charset="2"/>
              <a:buNone/>
            </a:pPr>
            <a:r>
              <a:rPr lang="en-US" sz="3200" b="1" dirty="0">
                <a:latin typeface="Calibri" charset="0"/>
              </a:rPr>
              <a:t>Field </a:t>
            </a:r>
            <a:r>
              <a:rPr lang="en-US" sz="3200" b="1" dirty="0" smtClean="0">
                <a:latin typeface="Calibri" charset="0"/>
              </a:rPr>
              <a:t>Trials – 2009 &amp; 2010</a:t>
            </a:r>
          </a:p>
          <a:p>
            <a:pPr marL="342900" indent="-342900">
              <a:spcBef>
                <a:spcPct val="20000"/>
              </a:spcBef>
              <a:buClr>
                <a:srgbClr val="FFFF00"/>
              </a:buClr>
              <a:buSzPct val="70000"/>
              <a:buFont typeface="Wingdings" charset="2"/>
              <a:buNone/>
            </a:pPr>
            <a:r>
              <a:rPr lang="en-US" sz="3200" b="1" dirty="0" smtClean="0">
                <a:latin typeface="Calibri" charset="0"/>
              </a:rPr>
              <a:t>Real World Results</a:t>
            </a:r>
          </a:p>
          <a:p>
            <a:pPr marL="342900" indent="-342900">
              <a:spcBef>
                <a:spcPct val="20000"/>
              </a:spcBef>
              <a:buClr>
                <a:srgbClr val="FFFF00"/>
              </a:buClr>
              <a:buSzPct val="70000"/>
              <a:buFont typeface="Wingdings" charset="2"/>
              <a:buNone/>
            </a:pPr>
            <a:r>
              <a:rPr lang="en-US" sz="3200" b="1" dirty="0">
                <a:latin typeface="Calibri" charset="0"/>
              </a:rPr>
              <a:t>Next steps</a:t>
            </a:r>
          </a:p>
        </p:txBody>
      </p:sp>
    </p:spTree>
    <p:custDataLst>
      <p:tags r:id="rId1"/>
    </p:custData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95250"/>
            <a:ext cx="6858000" cy="571500"/>
          </a:xfrm>
        </p:spPr>
        <p:txBody>
          <a:bodyPr rtlCol="0">
            <a:normAutofit/>
          </a:bodyPr>
          <a:lstStyle/>
          <a:p>
            <a:pPr fontAlgn="auto">
              <a:spcAft>
                <a:spcPts val="0"/>
              </a:spcAft>
              <a:defRPr/>
            </a:pPr>
            <a:r>
              <a:rPr lang="en-US" dirty="0" smtClean="0"/>
              <a:t>October 2010 Field Data – LDP C5-8</a:t>
            </a:r>
            <a:endParaRPr dirty="0"/>
          </a:p>
        </p:txBody>
      </p:sp>
      <p:pic>
        <p:nvPicPr>
          <p:cNvPr id="7" name="Picture 6"/>
          <p:cNvPicPr/>
          <p:nvPr/>
        </p:nvPicPr>
        <p:blipFill>
          <a:blip r:embed="rId2"/>
          <a:srcRect/>
          <a:stretch>
            <a:fillRect/>
          </a:stretch>
        </p:blipFill>
        <p:spPr bwMode="auto">
          <a:xfrm>
            <a:off x="1966094" y="802344"/>
            <a:ext cx="6580462" cy="3384961"/>
          </a:xfrm>
          <a:prstGeom prst="rect">
            <a:avLst/>
          </a:prstGeom>
          <a:noFill/>
          <a:ln w="9525">
            <a:noFill/>
            <a:miter lim="800000"/>
            <a:headEnd/>
            <a:tailEnd/>
          </a:ln>
        </p:spPr>
      </p:pic>
      <p:graphicFrame>
        <p:nvGraphicFramePr>
          <p:cNvPr id="12" name="Table 11"/>
          <p:cNvGraphicFramePr>
            <a:graphicFrameLocks noGrp="1"/>
          </p:cNvGraphicFramePr>
          <p:nvPr/>
        </p:nvGraphicFramePr>
        <p:xfrm>
          <a:off x="1966094" y="4453302"/>
          <a:ext cx="6580465" cy="1018410"/>
        </p:xfrm>
        <a:graphic>
          <a:graphicData uri="http://schemas.openxmlformats.org/drawingml/2006/table">
            <a:tbl>
              <a:tblPr/>
              <a:tblGrid>
                <a:gridCol w="729915"/>
                <a:gridCol w="729915"/>
                <a:gridCol w="729915"/>
                <a:gridCol w="729915"/>
                <a:gridCol w="729915"/>
                <a:gridCol w="1740567"/>
                <a:gridCol w="460408"/>
                <a:gridCol w="729915"/>
              </a:tblGrid>
              <a:tr h="214166">
                <a:tc>
                  <a:txBody>
                    <a:bodyPr/>
                    <a:lstStyle/>
                    <a:p>
                      <a:pPr algn="ctr" fontAlgn="b"/>
                      <a:r>
                        <a:rPr lang="en-US" sz="1000" b="1" i="0" u="none" strike="noStrike">
                          <a:latin typeface="Arial"/>
                        </a:rPr>
                        <a:t> </a:t>
                      </a:r>
                    </a:p>
                  </a:txBody>
                  <a:tcPr marL="10403" marR="10403" marT="104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en-US" sz="1000" b="1" i="0" u="none" strike="noStrike">
                          <a:latin typeface="Arial"/>
                        </a:rPr>
                        <a:t> </a:t>
                      </a:r>
                    </a:p>
                  </a:txBody>
                  <a:tcPr marL="10403" marR="10403" marT="104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en-US" sz="1000" b="0" i="0" u="none" strike="noStrike">
                          <a:latin typeface="Arial"/>
                        </a:rPr>
                        <a:t> </a:t>
                      </a:r>
                    </a:p>
                  </a:txBody>
                  <a:tcPr marL="10403" marR="10403" marT="10403" marB="0" anchor="b">
                    <a:lnL w="6350" cap="flat" cmpd="sng" algn="ctr">
                      <a:solidFill>
                        <a:srgbClr val="000000"/>
                      </a:solidFill>
                      <a:prstDash val="solid"/>
                      <a:round/>
                      <a:headEnd type="none" w="med" len="med"/>
                      <a:tailEnd type="none" w="med" len="med"/>
                    </a:lnL>
                    <a:lnR w="12700" cap="flat" cmpd="sng" algn="ctr">
                      <a:solidFill>
                        <a:scrgbClr r="0" g="0" b="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en-US" sz="1000" b="1" i="0" u="none" strike="noStrike" dirty="0">
                          <a:latin typeface="Arial"/>
                        </a:rPr>
                        <a:t>Inches to</a:t>
                      </a:r>
                    </a:p>
                  </a:txBody>
                  <a:tcPr marL="10403" marR="10403" marT="10403"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a:noFill/>
                    </a:lnB>
                  </a:tcPr>
                </a:tc>
                <a:tc>
                  <a:txBody>
                    <a:bodyPr/>
                    <a:lstStyle/>
                    <a:p>
                      <a:pPr algn="ctr" fontAlgn="b"/>
                      <a:r>
                        <a:rPr lang="en-US" sz="1000" b="1" i="0" u="none" strike="noStrike">
                          <a:latin typeface="Arial"/>
                        </a:rPr>
                        <a:t> </a:t>
                      </a:r>
                    </a:p>
                  </a:txBody>
                  <a:tcPr marL="10403" marR="10403" marT="10403" marB="0" anchor="b">
                    <a:lnL w="12700" cap="flat" cmpd="sng" algn="ctr">
                      <a:solidFill>
                        <a:scrgbClr r="0" g="0" b="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en-US" sz="1000" b="0" i="0" u="none" strike="noStrike" dirty="0">
                          <a:latin typeface="Arial"/>
                        </a:rPr>
                        <a:t> </a:t>
                      </a:r>
                    </a:p>
                  </a:txBody>
                  <a:tcPr marL="10403" marR="10403" marT="104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en-US" sz="1000" b="0" i="0" u="none" strike="noStrike">
                          <a:latin typeface="Arial"/>
                        </a:rPr>
                        <a:t> </a:t>
                      </a:r>
                    </a:p>
                  </a:txBody>
                  <a:tcPr marL="10403" marR="10403" marT="104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en-US" sz="1000" b="1" i="0" u="none" strike="noStrike">
                          <a:latin typeface="Arial"/>
                        </a:rPr>
                        <a:t>ACFM /</a:t>
                      </a:r>
                    </a:p>
                  </a:txBody>
                  <a:tcPr marL="10403" marR="10403" marT="104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r>
              <a:tr h="214166">
                <a:tc>
                  <a:txBody>
                    <a:bodyPr/>
                    <a:lstStyle/>
                    <a:p>
                      <a:pPr algn="ctr" fontAlgn="b"/>
                      <a:r>
                        <a:rPr lang="en-US" sz="1000" b="1" i="0" u="none" strike="noStrike">
                          <a:latin typeface="Arial"/>
                        </a:rPr>
                        <a:t>Defect</a:t>
                      </a:r>
                    </a:p>
                  </a:txBody>
                  <a:tcPr marL="10403" marR="10403" marT="104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1" i="0" u="none" strike="noStrike">
                          <a:latin typeface="Arial"/>
                        </a:rPr>
                        <a:t>Defect</a:t>
                      </a:r>
                    </a:p>
                  </a:txBody>
                  <a:tcPr marL="10403" marR="10403" marT="104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1" i="0" u="none" strike="noStrike">
                          <a:latin typeface="Arial"/>
                        </a:rPr>
                        <a:t>Probe</a:t>
                      </a:r>
                    </a:p>
                  </a:txBody>
                  <a:tcPr marL="10403" marR="10403" marT="10403" marB="0" anchor="b">
                    <a:lnL w="6350" cap="flat" cmpd="sng" algn="ctr">
                      <a:solidFill>
                        <a:srgbClr val="000000"/>
                      </a:solidFill>
                      <a:prstDash val="solid"/>
                      <a:round/>
                      <a:headEnd type="none" w="med" len="med"/>
                      <a:tailEnd type="none" w="med" len="med"/>
                    </a:lnL>
                    <a:lnR w="12700" cap="flat" cmpd="sng" algn="ctr">
                      <a:solidFill>
                        <a:scrgbClr r="0" g="0" b="0"/>
                      </a:solidFill>
                      <a:prstDash val="solid"/>
                      <a:round/>
                      <a:headEnd type="none" w="med" len="med"/>
                      <a:tailEnd type="none" w="med" len="med"/>
                    </a:lnR>
                    <a:lnT>
                      <a:noFill/>
                    </a:lnT>
                    <a:lnB>
                      <a:noFill/>
                    </a:lnB>
                  </a:tcPr>
                </a:tc>
                <a:tc>
                  <a:txBody>
                    <a:bodyPr/>
                    <a:lstStyle/>
                    <a:p>
                      <a:pPr algn="ctr" fontAlgn="b"/>
                      <a:r>
                        <a:rPr lang="en-US" sz="1000" b="1" i="0" u="none" strike="noStrike" dirty="0">
                          <a:latin typeface="Arial"/>
                        </a:rPr>
                        <a:t>Defect</a:t>
                      </a:r>
                    </a:p>
                  </a:txBody>
                  <a:tcPr marL="10403" marR="10403" marT="10403"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a:noFill/>
                    </a:lnT>
                    <a:lnB>
                      <a:noFill/>
                    </a:lnB>
                  </a:tcPr>
                </a:tc>
                <a:tc>
                  <a:txBody>
                    <a:bodyPr/>
                    <a:lstStyle/>
                    <a:p>
                      <a:pPr algn="ctr" fontAlgn="b"/>
                      <a:r>
                        <a:rPr lang="en-US" sz="1000" b="1" i="0" u="none" strike="noStrike" dirty="0">
                          <a:latin typeface="Arial"/>
                        </a:rPr>
                        <a:t>LDP</a:t>
                      </a:r>
                    </a:p>
                  </a:txBody>
                  <a:tcPr marL="10403" marR="10403" marT="10403" marB="0" anchor="b">
                    <a:lnL w="12700" cap="flat" cmpd="sng" algn="ctr">
                      <a:solidFill>
                        <a:scrgbClr r="0" g="0" b="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1" i="0" u="none" strike="noStrike">
                          <a:latin typeface="Arial"/>
                        </a:rPr>
                        <a:t>Client Findings</a:t>
                      </a:r>
                    </a:p>
                  </a:txBody>
                  <a:tcPr marL="10403" marR="10403" marT="104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1" i="0" u="none" strike="noStrike">
                          <a:latin typeface="Arial"/>
                        </a:rPr>
                        <a:t>Client</a:t>
                      </a:r>
                    </a:p>
                  </a:txBody>
                  <a:tcPr marL="10403" marR="10403" marT="104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1" i="0" u="none" strike="noStrike">
                          <a:latin typeface="Arial"/>
                        </a:rPr>
                        <a:t>Client</a:t>
                      </a:r>
                    </a:p>
                  </a:txBody>
                  <a:tcPr marL="10403" marR="10403" marT="104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214166">
                <a:tc>
                  <a:txBody>
                    <a:bodyPr/>
                    <a:lstStyle/>
                    <a:p>
                      <a:pPr algn="ctr" fontAlgn="b"/>
                      <a:r>
                        <a:rPr lang="en-US" sz="1000" b="1" i="0" u="none" strike="noStrike">
                          <a:latin typeface="Arial"/>
                        </a:rPr>
                        <a:t>Length</a:t>
                      </a:r>
                    </a:p>
                  </a:txBody>
                  <a:tcPr marL="10403" marR="10403" marT="104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latin typeface="Arial"/>
                        </a:rPr>
                        <a:t>Depth</a:t>
                      </a:r>
                    </a:p>
                  </a:txBody>
                  <a:tcPr marL="10403" marR="10403" marT="104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latin typeface="Arial"/>
                        </a:rPr>
                        <a:t>Rows</a:t>
                      </a:r>
                    </a:p>
                  </a:txBody>
                  <a:tcPr marL="10403" marR="10403" marT="10403" marB="0" anchor="b">
                    <a:lnL w="6350" cap="flat" cmpd="sng" algn="ctr">
                      <a:solidFill>
                        <a:srgbClr val="000000"/>
                      </a:solidFill>
                      <a:prstDash val="solid"/>
                      <a:round/>
                      <a:headEnd type="none" w="med" len="med"/>
                      <a:tailEnd type="none" w="med" len="med"/>
                    </a:lnL>
                    <a:lnR w="12700" cap="flat" cmpd="sng" algn="ctr">
                      <a:solidFill>
                        <a:scrgbClr r="0" g="0" b="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latin typeface="Arial"/>
                        </a:rPr>
                        <a:t>Centre</a:t>
                      </a:r>
                    </a:p>
                  </a:txBody>
                  <a:tcPr marL="10403" marR="10403" marT="10403"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a:noFill/>
                    </a:lnT>
                    <a:lnB w="12700" cap="flat" cmpd="sng" algn="ctr">
                      <a:solidFill>
                        <a:scrgbClr r="0" g="0" b="0"/>
                      </a:solidFill>
                      <a:prstDash val="solid"/>
                      <a:round/>
                      <a:headEnd type="none" w="med" len="med"/>
                      <a:tailEnd type="none" w="med" len="med"/>
                    </a:lnB>
                  </a:tcPr>
                </a:tc>
                <a:tc>
                  <a:txBody>
                    <a:bodyPr/>
                    <a:lstStyle/>
                    <a:p>
                      <a:pPr algn="ctr" fontAlgn="b"/>
                      <a:r>
                        <a:rPr lang="en-US" sz="1000" b="1" i="0" u="none" strike="noStrike">
                          <a:latin typeface="Arial"/>
                        </a:rPr>
                        <a:t>Identifier</a:t>
                      </a:r>
                    </a:p>
                  </a:txBody>
                  <a:tcPr marL="10403" marR="10403" marT="10403" marB="0" anchor="b">
                    <a:lnL w="12700" cap="flat" cmpd="sng" algn="ctr">
                      <a:solidFill>
                        <a:scrgbClr r="0" g="0" b="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latin typeface="Arial"/>
                        </a:rPr>
                        <a:t>(LDP and Grindout)</a:t>
                      </a:r>
                    </a:p>
                  </a:txBody>
                  <a:tcPr marL="10403" marR="10403" marT="104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latin typeface="Arial"/>
                        </a:rPr>
                        <a:t>Depth</a:t>
                      </a:r>
                    </a:p>
                  </a:txBody>
                  <a:tcPr marL="10403" marR="10403" marT="104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latin typeface="Arial"/>
                        </a:rPr>
                        <a:t>Delta</a:t>
                      </a:r>
                    </a:p>
                  </a:txBody>
                  <a:tcPr marL="10403" marR="10403" marT="104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r h="78268">
                <a:tc>
                  <a:txBody>
                    <a:bodyPr/>
                    <a:lstStyle/>
                    <a:p>
                      <a:pPr algn="ctr" fontAlgn="b"/>
                      <a:r>
                        <a:rPr lang="en-US" sz="800" b="1" i="0" u="none" strike="noStrike">
                          <a:latin typeface="Arial"/>
                        </a:rPr>
                        <a:t> </a:t>
                      </a:r>
                    </a:p>
                  </a:txBody>
                  <a:tcPr marL="10403" marR="10403" marT="104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800" b="1" i="0" u="none" strike="noStrike">
                          <a:latin typeface="Arial"/>
                        </a:rPr>
                        <a:t> </a:t>
                      </a:r>
                    </a:p>
                  </a:txBody>
                  <a:tcPr marL="10403" marR="10403" marT="104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800" b="1" i="0" u="none" strike="noStrike">
                          <a:latin typeface="Arial"/>
                        </a:rPr>
                        <a:t> </a:t>
                      </a:r>
                    </a:p>
                  </a:txBody>
                  <a:tcPr marL="10403" marR="10403" marT="104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800" b="1" i="0" u="none" strike="noStrike">
                          <a:latin typeface="Arial"/>
                        </a:rPr>
                        <a:t> </a:t>
                      </a:r>
                    </a:p>
                  </a:txBody>
                  <a:tcPr marL="10403" marR="10403" marT="104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rgbClr r="0" g="0" b="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800" b="1" i="0" u="none" strike="noStrike">
                          <a:latin typeface="Arial"/>
                        </a:rPr>
                        <a:t> </a:t>
                      </a:r>
                    </a:p>
                  </a:txBody>
                  <a:tcPr marL="10403" marR="10403" marT="104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800" b="1" i="0" u="none" strike="noStrike">
                          <a:latin typeface="Arial"/>
                        </a:rPr>
                        <a:t> </a:t>
                      </a:r>
                    </a:p>
                  </a:txBody>
                  <a:tcPr marL="10403" marR="10403" marT="104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800" b="1" i="0" u="none" strike="noStrike">
                          <a:latin typeface="Arial"/>
                        </a:rPr>
                        <a:t> </a:t>
                      </a:r>
                    </a:p>
                  </a:txBody>
                  <a:tcPr marL="10403" marR="10403" marT="104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800" b="1" i="0" u="none" strike="noStrike" dirty="0">
                          <a:latin typeface="Arial"/>
                        </a:rPr>
                        <a:t> </a:t>
                      </a:r>
                    </a:p>
                  </a:txBody>
                  <a:tcPr marL="10403" marR="10403" marT="104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3589">
                <a:tc>
                  <a:txBody>
                    <a:bodyPr/>
                    <a:lstStyle/>
                    <a:p>
                      <a:pPr algn="ctr" fontAlgn="b"/>
                      <a:r>
                        <a:rPr lang="en-US" sz="1200" b="1" i="0" u="none" strike="noStrike">
                          <a:solidFill>
                            <a:srgbClr val="0000D4"/>
                          </a:solidFill>
                          <a:latin typeface="Arial"/>
                        </a:rPr>
                        <a:t>10.07</a:t>
                      </a:r>
                    </a:p>
                  </a:txBody>
                  <a:tcPr marL="10403" marR="10403" marT="104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a:solidFill>
                            <a:srgbClr val="0000D4"/>
                          </a:solidFill>
                          <a:latin typeface="Arial"/>
                        </a:rPr>
                        <a:t>0.143</a:t>
                      </a:r>
                    </a:p>
                  </a:txBody>
                  <a:tcPr marL="10403" marR="10403" marT="104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D4"/>
                          </a:solidFill>
                          <a:latin typeface="Arial"/>
                        </a:rPr>
                        <a:t>6</a:t>
                      </a:r>
                    </a:p>
                  </a:txBody>
                  <a:tcPr marL="10403" marR="10403" marT="104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D4"/>
                          </a:solidFill>
                          <a:latin typeface="Arial"/>
                        </a:rPr>
                        <a:t>53.49</a:t>
                      </a:r>
                    </a:p>
                  </a:txBody>
                  <a:tcPr marL="10403" marR="10403" marT="104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D4"/>
                          </a:solidFill>
                          <a:latin typeface="Arial"/>
                        </a:rPr>
                        <a:t>DP C5-8</a:t>
                      </a:r>
                    </a:p>
                  </a:txBody>
                  <a:tcPr marL="10403" marR="10403" marT="104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D4"/>
                          </a:solidFill>
                          <a:latin typeface="Arial"/>
                        </a:rPr>
                        <a:t>39" linear by 0.13" deep</a:t>
                      </a:r>
                    </a:p>
                  </a:txBody>
                  <a:tcPr marL="10403" marR="10403" marT="104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dirty="0">
                          <a:solidFill>
                            <a:srgbClr val="0000D4"/>
                          </a:solidFill>
                          <a:latin typeface="Arial"/>
                        </a:rPr>
                        <a:t>0.13</a:t>
                      </a:r>
                    </a:p>
                  </a:txBody>
                  <a:tcPr marL="10403" marR="10403" marT="104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dirty="0">
                          <a:solidFill>
                            <a:srgbClr val="0000D4"/>
                          </a:solidFill>
                          <a:latin typeface="Arial"/>
                        </a:rPr>
                        <a:t>0.013</a:t>
                      </a:r>
                    </a:p>
                  </a:txBody>
                  <a:tcPr marL="10403" marR="10403" marT="104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5" name="Down Arrow Callout 4"/>
          <p:cNvSpPr/>
          <p:nvPr/>
        </p:nvSpPr>
        <p:spPr>
          <a:xfrm>
            <a:off x="2539942" y="918118"/>
            <a:ext cx="4633672" cy="1021085"/>
          </a:xfrm>
          <a:prstGeom prst="downArrowCallout">
            <a:avLst>
              <a:gd name="adj1" fmla="val 25000"/>
              <a:gd name="adj2" fmla="val 25000"/>
              <a:gd name="adj3" fmla="val 25000"/>
              <a:gd name="adj4" fmla="val 35288"/>
            </a:avLst>
          </a:prstGeom>
          <a:noFill/>
          <a:ln w="158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rgbClr val="000000"/>
                </a:solidFill>
              </a:rPr>
              <a:t>Long, intermittent LDP indication </a:t>
            </a:r>
            <a:endParaRPr lang="en-US" dirty="0">
              <a:solidFill>
                <a:srgbClr val="000000"/>
              </a:solidFill>
            </a:endParaRP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95250"/>
            <a:ext cx="6858000" cy="571500"/>
          </a:xfrm>
        </p:spPr>
        <p:txBody>
          <a:bodyPr rtlCol="0">
            <a:normAutofit/>
          </a:bodyPr>
          <a:lstStyle/>
          <a:p>
            <a:pPr fontAlgn="auto">
              <a:spcAft>
                <a:spcPts val="0"/>
              </a:spcAft>
              <a:defRPr/>
            </a:pPr>
            <a:r>
              <a:rPr dirty="0" smtClean="0"/>
              <a:t>October 2010 Field Data</a:t>
            </a:r>
            <a:r>
              <a:rPr lang="en-US" dirty="0" smtClean="0"/>
              <a:t> – LDP C5-8</a:t>
            </a:r>
            <a:endParaRPr dirty="0"/>
          </a:p>
        </p:txBody>
      </p:sp>
      <p:pic>
        <p:nvPicPr>
          <p:cNvPr id="8" name="Picture 7"/>
          <p:cNvPicPr>
            <a:picLocks noChangeAspect="1"/>
          </p:cNvPicPr>
          <p:nvPr/>
        </p:nvPicPr>
        <p:blipFill>
          <a:blip r:embed="rId2"/>
          <a:stretch>
            <a:fillRect/>
          </a:stretch>
        </p:blipFill>
        <p:spPr>
          <a:xfrm>
            <a:off x="1828800" y="666750"/>
            <a:ext cx="6228646" cy="2620732"/>
          </a:xfrm>
          <a:prstGeom prst="rect">
            <a:avLst/>
          </a:prstGeom>
        </p:spPr>
      </p:pic>
      <p:pic>
        <p:nvPicPr>
          <p:cNvPr id="9" name="Picture 8"/>
          <p:cNvPicPr>
            <a:picLocks noChangeAspect="1"/>
          </p:cNvPicPr>
          <p:nvPr/>
        </p:nvPicPr>
        <p:blipFill>
          <a:blip r:embed="rId3"/>
          <a:stretch>
            <a:fillRect/>
          </a:stretch>
        </p:blipFill>
        <p:spPr>
          <a:xfrm>
            <a:off x="1816100" y="3287482"/>
            <a:ext cx="6241346" cy="2621130"/>
          </a:xfrm>
          <a:prstGeom prst="rect">
            <a:avLst/>
          </a:prstGeom>
        </p:spPr>
      </p:pic>
      <p:pic>
        <p:nvPicPr>
          <p:cNvPr id="11" name="Picture 10"/>
          <p:cNvPicPr>
            <a:picLocks noChangeAspect="1"/>
          </p:cNvPicPr>
          <p:nvPr/>
        </p:nvPicPr>
        <p:blipFill>
          <a:blip r:embed="rId4"/>
          <a:stretch>
            <a:fillRect/>
          </a:stretch>
        </p:blipFill>
        <p:spPr>
          <a:xfrm>
            <a:off x="1828800" y="5908612"/>
            <a:ext cx="3628640" cy="763306"/>
          </a:xfrm>
          <a:prstGeom prst="rect">
            <a:avLst/>
          </a:prstGeom>
        </p:spPr>
      </p:pic>
      <p:cxnSp>
        <p:nvCxnSpPr>
          <p:cNvPr id="13" name="Straight Connector 12"/>
          <p:cNvCxnSpPr/>
          <p:nvPr/>
        </p:nvCxnSpPr>
        <p:spPr>
          <a:xfrm rot="10800000">
            <a:off x="3303644" y="1192696"/>
            <a:ext cx="1236317" cy="351804"/>
          </a:xfrm>
          <a:prstGeom prst="line">
            <a:avLst/>
          </a:prstGeom>
          <a:ln>
            <a:solidFill>
              <a:schemeClr val="accent6">
                <a:lumMod val="75000"/>
              </a:schemeClr>
            </a:solidFill>
            <a:tailEnd type="triangle" w="lg"/>
          </a:ln>
        </p:spPr>
        <p:style>
          <a:lnRef idx="2">
            <a:schemeClr val="accent1"/>
          </a:lnRef>
          <a:fillRef idx="0">
            <a:schemeClr val="accent1"/>
          </a:fillRef>
          <a:effectRef idx="1">
            <a:schemeClr val="accent1"/>
          </a:effectRef>
          <a:fontRef idx="minor">
            <a:schemeClr val="tx1"/>
          </a:fontRef>
        </p:style>
      </p:cxnSp>
      <p:cxnSp>
        <p:nvCxnSpPr>
          <p:cNvPr id="14" name="Straight Connector 12"/>
          <p:cNvCxnSpPr/>
          <p:nvPr/>
        </p:nvCxnSpPr>
        <p:spPr>
          <a:xfrm rot="5400000">
            <a:off x="2570353" y="1711449"/>
            <a:ext cx="2136556" cy="1802659"/>
          </a:xfrm>
          <a:prstGeom prst="curvedConnector3">
            <a:avLst>
              <a:gd name="adj1" fmla="val 50000"/>
            </a:avLst>
          </a:prstGeom>
          <a:ln>
            <a:solidFill>
              <a:schemeClr val="accent6">
                <a:lumMod val="75000"/>
              </a:schemeClr>
            </a:solidFill>
            <a:tailEnd type="triangle" w="lg"/>
          </a:ln>
        </p:spPr>
        <p:style>
          <a:lnRef idx="2">
            <a:schemeClr val="accent1"/>
          </a:lnRef>
          <a:fillRef idx="0">
            <a:schemeClr val="accent1"/>
          </a:fillRef>
          <a:effectRef idx="1">
            <a:schemeClr val="accent1"/>
          </a:effectRef>
          <a:fontRef idx="minor">
            <a:schemeClr val="tx1"/>
          </a:fontRef>
        </p:style>
      </p:cxnSp>
      <p:cxnSp>
        <p:nvCxnSpPr>
          <p:cNvPr id="15" name="Straight Connector 15"/>
          <p:cNvCxnSpPr/>
          <p:nvPr/>
        </p:nvCxnSpPr>
        <p:spPr>
          <a:xfrm rot="5400000">
            <a:off x="1905363" y="2376440"/>
            <a:ext cx="3466538" cy="1802658"/>
          </a:xfrm>
          <a:prstGeom prst="curvedConnector3">
            <a:avLst>
              <a:gd name="adj1" fmla="val 80445"/>
            </a:avLst>
          </a:prstGeom>
          <a:ln>
            <a:solidFill>
              <a:schemeClr val="accent6">
                <a:lumMod val="75000"/>
              </a:schemeClr>
            </a:solidFill>
            <a:tailEnd type="triangle" w="lg"/>
          </a:ln>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0800000" flipV="1">
            <a:off x="3303643" y="1542912"/>
            <a:ext cx="1236317" cy="705194"/>
          </a:xfrm>
          <a:prstGeom prst="line">
            <a:avLst/>
          </a:prstGeom>
          <a:ln>
            <a:solidFill>
              <a:schemeClr val="accent6">
                <a:lumMod val="75000"/>
              </a:schemeClr>
            </a:solidFill>
            <a:tailEnd type="triangle" w="lg"/>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16200000" flipV="1">
            <a:off x="2865001" y="5675912"/>
            <a:ext cx="465396" cy="3"/>
          </a:xfrm>
          <a:prstGeom prst="line">
            <a:avLst/>
          </a:prstGeom>
          <a:ln>
            <a:solidFill>
              <a:schemeClr val="accent6">
                <a:lumMod val="75000"/>
              </a:schemeClr>
            </a:solidFill>
            <a:tailEnd type="triangle" w="lg"/>
          </a:ln>
        </p:spPr>
        <p:style>
          <a:lnRef idx="2">
            <a:schemeClr val="accent1"/>
          </a:lnRef>
          <a:fillRef idx="0">
            <a:schemeClr val="accent1"/>
          </a:fillRef>
          <a:effectRef idx="1">
            <a:schemeClr val="accent1"/>
          </a:effectRef>
          <a:fontRef idx="minor">
            <a:schemeClr val="tx1"/>
          </a:fontRef>
        </p:style>
      </p:cxnSp>
      <p:sp>
        <p:nvSpPr>
          <p:cNvPr id="20" name="Process 19"/>
          <p:cNvSpPr/>
          <p:nvPr/>
        </p:nvSpPr>
        <p:spPr>
          <a:xfrm>
            <a:off x="4694413" y="1321405"/>
            <a:ext cx="1920776" cy="446187"/>
          </a:xfrm>
          <a:prstGeom prst="flowChartProcess">
            <a:avLst/>
          </a:prstGeom>
          <a:noFill/>
          <a:ln w="158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rgbClr val="000000"/>
                </a:solidFill>
              </a:rPr>
              <a:t>Defect Indications</a:t>
            </a:r>
            <a:endParaRPr lang="en-US" dirty="0">
              <a:solidFill>
                <a:srgbClr val="000000"/>
              </a:solidFill>
            </a:endParaRPr>
          </a:p>
        </p:txBody>
      </p:sp>
      <p:cxnSp>
        <p:nvCxnSpPr>
          <p:cNvPr id="41" name="Straight Connector 40"/>
          <p:cNvCxnSpPr/>
          <p:nvPr/>
        </p:nvCxnSpPr>
        <p:spPr>
          <a:xfrm>
            <a:off x="4539958" y="1542912"/>
            <a:ext cx="154455" cy="1588"/>
          </a:xfrm>
          <a:prstGeom prst="line">
            <a:avLst/>
          </a:prstGeom>
          <a:ln>
            <a:solidFill>
              <a:schemeClr val="accent6">
                <a:lumMod val="75000"/>
              </a:schemeClr>
            </a:solidFill>
          </a:ln>
        </p:spPr>
        <p:style>
          <a:lnRef idx="2">
            <a:schemeClr val="accent1"/>
          </a:lnRef>
          <a:fillRef idx="0">
            <a:schemeClr val="accent1"/>
          </a:fillRef>
          <a:effectRef idx="1">
            <a:schemeClr val="accent1"/>
          </a:effectRef>
          <a:fontRef idx="minor">
            <a:schemeClr val="tx1"/>
          </a:fontRef>
        </p:style>
      </p:cxnSp>
      <p:cxnSp>
        <p:nvCxnSpPr>
          <p:cNvPr id="51" name="Straight Connector 50"/>
          <p:cNvCxnSpPr/>
          <p:nvPr/>
        </p:nvCxnSpPr>
        <p:spPr>
          <a:xfrm rot="5400000" flipH="1" flipV="1">
            <a:off x="2157007" y="5803445"/>
            <a:ext cx="213515" cy="1588"/>
          </a:xfrm>
          <a:prstGeom prst="line">
            <a:avLst/>
          </a:prstGeom>
          <a:ln>
            <a:solidFill>
              <a:schemeClr val="accent6">
                <a:lumMod val="75000"/>
              </a:schemeClr>
            </a:solidFill>
            <a:tailEnd type="triangle" w="lg"/>
          </a:ln>
        </p:spPr>
        <p:style>
          <a:lnRef idx="2">
            <a:schemeClr val="accent1"/>
          </a:lnRef>
          <a:fillRef idx="0">
            <a:schemeClr val="accent1"/>
          </a:fillRef>
          <a:effectRef idx="1">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765300" y="0"/>
            <a:ext cx="6921500" cy="811213"/>
          </a:xfrm>
        </p:spPr>
        <p:txBody>
          <a:bodyPr rtlCol="0">
            <a:normAutofit/>
          </a:bodyPr>
          <a:lstStyle/>
          <a:p>
            <a:pPr fontAlgn="auto">
              <a:spcAft>
                <a:spcPts val="0"/>
              </a:spcAft>
              <a:defRPr/>
            </a:pPr>
            <a:r>
              <a:rPr lang="en-US" dirty="0" smtClean="0"/>
              <a:t>October 2010 Field Data – North Repair</a:t>
            </a:r>
            <a:endParaRPr dirty="0"/>
          </a:p>
        </p:txBody>
      </p:sp>
      <p:pic>
        <p:nvPicPr>
          <p:cNvPr id="57348" name="Picture 5" descr="5C50 C5- Crack &amp; Crawler 2 fill color.JPG"/>
          <p:cNvPicPr>
            <a:picLocks noChangeAspect="1"/>
          </p:cNvPicPr>
          <p:nvPr/>
        </p:nvPicPr>
        <p:blipFill>
          <a:blip r:embed="rId2"/>
          <a:srcRect/>
          <a:stretch>
            <a:fillRect/>
          </a:stretch>
        </p:blipFill>
        <p:spPr bwMode="auto">
          <a:xfrm>
            <a:off x="1945890" y="811212"/>
            <a:ext cx="5840524" cy="4380962"/>
          </a:xfrm>
          <a:prstGeom prst="rect">
            <a:avLst/>
          </a:prstGeom>
          <a:noFill/>
          <a:ln w="9525">
            <a:noFill/>
            <a:miter lim="800000"/>
            <a:headEnd/>
            <a:tailEnd/>
          </a:ln>
        </p:spPr>
      </p:pic>
      <p:sp>
        <p:nvSpPr>
          <p:cNvPr id="7" name="TextBox 6"/>
          <p:cNvSpPr txBox="1"/>
          <p:nvPr/>
        </p:nvSpPr>
        <p:spPr>
          <a:xfrm>
            <a:off x="1765300" y="5192174"/>
            <a:ext cx="6021114" cy="1107996"/>
          </a:xfrm>
          <a:prstGeom prst="rect">
            <a:avLst/>
          </a:prstGeom>
          <a:noFill/>
        </p:spPr>
        <p:txBody>
          <a:bodyPr wrap="square" rtlCol="0">
            <a:spAutoFit/>
          </a:bodyPr>
          <a:lstStyle/>
          <a:p>
            <a:pPr algn="ctr"/>
            <a:r>
              <a:rPr lang="en-US" sz="2200" dirty="0" smtClean="0"/>
              <a:t>CIA crawler on drum wall. Defect is an externally repaired through-wall crack approximately 14” in length.</a:t>
            </a:r>
            <a:endParaRPr lang="en-US" sz="2200" dirty="0"/>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95250"/>
            <a:ext cx="6858000" cy="571500"/>
          </a:xfrm>
        </p:spPr>
        <p:txBody>
          <a:bodyPr rtlCol="0">
            <a:normAutofit/>
          </a:bodyPr>
          <a:lstStyle/>
          <a:p>
            <a:pPr fontAlgn="auto">
              <a:spcAft>
                <a:spcPts val="0"/>
              </a:spcAft>
              <a:defRPr/>
            </a:pPr>
            <a:r>
              <a:rPr dirty="0" smtClean="0"/>
              <a:t>October 2010 Field Data</a:t>
            </a:r>
            <a:r>
              <a:rPr lang="en-US" dirty="0" smtClean="0"/>
              <a:t> – North Repair</a:t>
            </a:r>
            <a:endParaRPr dirty="0"/>
          </a:p>
        </p:txBody>
      </p:sp>
      <p:pic>
        <p:nvPicPr>
          <p:cNvPr id="5" name="Picture 4"/>
          <p:cNvPicPr>
            <a:picLocks noChangeAspect="1"/>
          </p:cNvPicPr>
          <p:nvPr/>
        </p:nvPicPr>
        <p:blipFill>
          <a:blip r:embed="rId2"/>
          <a:stretch>
            <a:fillRect/>
          </a:stretch>
        </p:blipFill>
        <p:spPr>
          <a:xfrm>
            <a:off x="1828801" y="596900"/>
            <a:ext cx="6185742" cy="2597779"/>
          </a:xfrm>
          <a:prstGeom prst="rect">
            <a:avLst/>
          </a:prstGeom>
        </p:spPr>
      </p:pic>
      <p:pic>
        <p:nvPicPr>
          <p:cNvPr id="6" name="Picture 5"/>
          <p:cNvPicPr>
            <a:picLocks noChangeAspect="1"/>
          </p:cNvPicPr>
          <p:nvPr/>
        </p:nvPicPr>
        <p:blipFill>
          <a:blip r:embed="rId3"/>
          <a:stretch>
            <a:fillRect/>
          </a:stretch>
        </p:blipFill>
        <p:spPr>
          <a:xfrm>
            <a:off x="1828800" y="3194679"/>
            <a:ext cx="6119341" cy="2569893"/>
          </a:xfrm>
          <a:prstGeom prst="rect">
            <a:avLst/>
          </a:prstGeom>
        </p:spPr>
      </p:pic>
      <p:pic>
        <p:nvPicPr>
          <p:cNvPr id="7" name="Picture 6"/>
          <p:cNvPicPr>
            <a:picLocks noChangeAspect="1"/>
          </p:cNvPicPr>
          <p:nvPr/>
        </p:nvPicPr>
        <p:blipFill>
          <a:blip r:embed="rId4"/>
          <a:stretch>
            <a:fillRect/>
          </a:stretch>
        </p:blipFill>
        <p:spPr>
          <a:xfrm>
            <a:off x="1828800" y="5764572"/>
            <a:ext cx="3577154" cy="750048"/>
          </a:xfrm>
          <a:prstGeom prst="rect">
            <a:avLst/>
          </a:prstGeom>
        </p:spPr>
      </p:pic>
      <p:cxnSp>
        <p:nvCxnSpPr>
          <p:cNvPr id="8" name="Straight Connector 7"/>
          <p:cNvCxnSpPr/>
          <p:nvPr/>
        </p:nvCxnSpPr>
        <p:spPr>
          <a:xfrm flipV="1">
            <a:off x="4230379" y="942272"/>
            <a:ext cx="609240" cy="473520"/>
          </a:xfrm>
          <a:prstGeom prst="line">
            <a:avLst/>
          </a:prstGeom>
          <a:ln>
            <a:solidFill>
              <a:schemeClr val="accent6">
                <a:lumMod val="75000"/>
              </a:schemeClr>
            </a:solidFill>
            <a:tailEnd type="triangle" w="lg"/>
          </a:ln>
        </p:spPr>
        <p:style>
          <a:lnRef idx="2">
            <a:schemeClr val="accent1"/>
          </a:lnRef>
          <a:fillRef idx="0">
            <a:schemeClr val="accent1"/>
          </a:fillRef>
          <a:effectRef idx="1">
            <a:schemeClr val="accent1"/>
          </a:effectRef>
          <a:fontRef idx="minor">
            <a:schemeClr val="tx1"/>
          </a:fontRef>
        </p:style>
      </p:cxnSp>
      <p:cxnSp>
        <p:nvCxnSpPr>
          <p:cNvPr id="9" name="Straight Connector 12"/>
          <p:cNvCxnSpPr/>
          <p:nvPr/>
        </p:nvCxnSpPr>
        <p:spPr>
          <a:xfrm rot="16200000" flipH="1">
            <a:off x="1863560" y="2309628"/>
            <a:ext cx="1877548" cy="539241"/>
          </a:xfrm>
          <a:prstGeom prst="curvedConnector3">
            <a:avLst>
              <a:gd name="adj1" fmla="val 50000"/>
            </a:avLst>
          </a:prstGeom>
          <a:ln>
            <a:solidFill>
              <a:schemeClr val="accent6">
                <a:lumMod val="75000"/>
              </a:schemeClr>
            </a:solidFill>
            <a:tailEnd type="triangle" w="lg"/>
          </a:ln>
        </p:spPr>
        <p:style>
          <a:lnRef idx="2">
            <a:schemeClr val="accent1"/>
          </a:lnRef>
          <a:fillRef idx="0">
            <a:schemeClr val="accent1"/>
          </a:fillRef>
          <a:effectRef idx="1">
            <a:schemeClr val="accent1"/>
          </a:effectRef>
          <a:fontRef idx="minor">
            <a:schemeClr val="tx1"/>
          </a:fontRef>
        </p:style>
      </p:cxnSp>
      <p:cxnSp>
        <p:nvCxnSpPr>
          <p:cNvPr id="10" name="Straight Connector 15"/>
          <p:cNvCxnSpPr/>
          <p:nvPr/>
        </p:nvCxnSpPr>
        <p:spPr>
          <a:xfrm rot="16200000" flipH="1">
            <a:off x="1305825" y="2867363"/>
            <a:ext cx="2993019" cy="539241"/>
          </a:xfrm>
          <a:prstGeom prst="curvedConnector3">
            <a:avLst>
              <a:gd name="adj1" fmla="val 94150"/>
            </a:avLst>
          </a:prstGeom>
          <a:ln>
            <a:solidFill>
              <a:schemeClr val="accent6">
                <a:lumMod val="75000"/>
              </a:schemeClr>
            </a:solidFill>
            <a:tailEnd type="triangle" w="lg"/>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a:off x="4230380" y="1415791"/>
            <a:ext cx="858081" cy="702020"/>
          </a:xfrm>
          <a:prstGeom prst="line">
            <a:avLst/>
          </a:prstGeom>
          <a:ln>
            <a:solidFill>
              <a:schemeClr val="accent6">
                <a:lumMod val="75000"/>
              </a:schemeClr>
            </a:solidFill>
            <a:tailEnd type="triangle" w="lg"/>
          </a:ln>
        </p:spPr>
        <p:style>
          <a:lnRef idx="2">
            <a:schemeClr val="accent1"/>
          </a:lnRef>
          <a:fillRef idx="0">
            <a:schemeClr val="accent1"/>
          </a:fillRef>
          <a:effectRef idx="1">
            <a:schemeClr val="accent1"/>
          </a:effectRef>
          <a:fontRef idx="minor">
            <a:schemeClr val="tx1"/>
          </a:fontRef>
        </p:style>
      </p:cxnSp>
      <p:sp>
        <p:nvSpPr>
          <p:cNvPr id="12" name="Process 11"/>
          <p:cNvSpPr/>
          <p:nvPr/>
        </p:nvSpPr>
        <p:spPr>
          <a:xfrm>
            <a:off x="2155146" y="1194288"/>
            <a:ext cx="1920776" cy="446187"/>
          </a:xfrm>
          <a:prstGeom prst="flowChartProcess">
            <a:avLst/>
          </a:prstGeom>
          <a:noFill/>
          <a:ln w="15875">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rgbClr val="000000"/>
                </a:solidFill>
              </a:rPr>
              <a:t>Defect Indications</a:t>
            </a:r>
            <a:endParaRPr lang="en-US" dirty="0">
              <a:solidFill>
                <a:srgbClr val="000000"/>
              </a:solidFill>
            </a:endParaRPr>
          </a:p>
        </p:txBody>
      </p:sp>
      <p:cxnSp>
        <p:nvCxnSpPr>
          <p:cNvPr id="13" name="Straight Connector 12"/>
          <p:cNvCxnSpPr/>
          <p:nvPr/>
        </p:nvCxnSpPr>
        <p:spPr>
          <a:xfrm>
            <a:off x="4075922" y="1414203"/>
            <a:ext cx="154455" cy="1588"/>
          </a:xfrm>
          <a:prstGeom prst="line">
            <a:avLst/>
          </a:prstGeom>
          <a:ln>
            <a:solidFill>
              <a:schemeClr val="accent6">
                <a:lumMod val="75000"/>
              </a:schemeClr>
            </a:solidFill>
          </a:ln>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rot="16200000" flipV="1">
            <a:off x="4478207" y="5529487"/>
            <a:ext cx="465396" cy="3"/>
          </a:xfrm>
          <a:prstGeom prst="line">
            <a:avLst/>
          </a:prstGeom>
          <a:ln>
            <a:solidFill>
              <a:schemeClr val="accent6">
                <a:lumMod val="75000"/>
              </a:schemeClr>
            </a:solidFill>
            <a:tailEnd type="triangle" w="lg"/>
          </a:ln>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rot="5400000" flipH="1" flipV="1">
            <a:off x="3016778" y="5602450"/>
            <a:ext cx="317889" cy="1587"/>
          </a:xfrm>
          <a:prstGeom prst="line">
            <a:avLst/>
          </a:prstGeom>
          <a:ln>
            <a:solidFill>
              <a:schemeClr val="accent6">
                <a:lumMod val="75000"/>
              </a:schemeClr>
            </a:solidFill>
            <a:tailEnd type="triangle" w="lg"/>
          </a:ln>
        </p:spPr>
        <p:style>
          <a:lnRef idx="2">
            <a:schemeClr val="accent1"/>
          </a:lnRef>
          <a:fillRef idx="0">
            <a:schemeClr val="accent1"/>
          </a:fillRef>
          <a:effectRef idx="1">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95250"/>
            <a:ext cx="6858000" cy="571500"/>
          </a:xfrm>
        </p:spPr>
        <p:txBody>
          <a:bodyPr rtlCol="0">
            <a:normAutofit/>
          </a:bodyPr>
          <a:lstStyle/>
          <a:p>
            <a:pPr fontAlgn="auto">
              <a:spcAft>
                <a:spcPts val="0"/>
              </a:spcAft>
              <a:defRPr/>
            </a:pPr>
            <a:r>
              <a:rPr lang="en-US" dirty="0" smtClean="0"/>
              <a:t>October 2010 Field Data – North Repair</a:t>
            </a:r>
            <a:endParaRPr dirty="0"/>
          </a:p>
        </p:txBody>
      </p:sp>
      <p:graphicFrame>
        <p:nvGraphicFramePr>
          <p:cNvPr id="4" name="Table 3"/>
          <p:cNvGraphicFramePr>
            <a:graphicFrameLocks noGrp="1"/>
          </p:cNvGraphicFramePr>
          <p:nvPr/>
        </p:nvGraphicFramePr>
        <p:xfrm>
          <a:off x="1828800" y="987540"/>
          <a:ext cx="6752080" cy="1285523"/>
        </p:xfrm>
        <a:graphic>
          <a:graphicData uri="http://schemas.openxmlformats.org/drawingml/2006/table">
            <a:tbl>
              <a:tblPr/>
              <a:tblGrid>
                <a:gridCol w="505199"/>
                <a:gridCol w="583500"/>
                <a:gridCol w="626404"/>
                <a:gridCol w="557758"/>
                <a:gridCol w="506271"/>
                <a:gridCol w="703633"/>
                <a:gridCol w="583499"/>
                <a:gridCol w="1686206"/>
                <a:gridCol w="386642"/>
                <a:gridCol w="612968"/>
              </a:tblGrid>
              <a:tr h="143486">
                <a:tc>
                  <a:txBody>
                    <a:bodyPr/>
                    <a:lstStyle/>
                    <a:p>
                      <a:pPr algn="ctr" fontAlgn="b"/>
                      <a:r>
                        <a:rPr lang="en-US" sz="1000" b="0" i="0" u="none" strike="noStrike">
                          <a:latin typeface="Arial"/>
                        </a:rPr>
                        <a:t> </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en-US" sz="1000" b="0" i="0" u="none" strike="noStrike">
                          <a:latin typeface="Arial"/>
                        </a:rPr>
                        <a:t> </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en-US" sz="1000" b="1" i="0" u="none" strike="noStrike">
                          <a:latin typeface="Arial"/>
                        </a:rPr>
                        <a:t> </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en-US" sz="1000" b="1" i="0" u="none" strike="noStrike">
                          <a:latin typeface="Arial"/>
                        </a:rPr>
                        <a:t> </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en-US" sz="1000" b="0" i="0" u="none" strike="noStrike">
                          <a:latin typeface="Arial"/>
                        </a:rPr>
                        <a:t> </a:t>
                      </a:r>
                    </a:p>
                  </a:txBody>
                  <a:tcPr marL="8514" marR="8514" marT="8514" marB="0" anchor="b">
                    <a:lnL w="6350" cap="flat" cmpd="sng" algn="ctr">
                      <a:solidFill>
                        <a:srgbClr val="000000"/>
                      </a:solidFill>
                      <a:prstDash val="solid"/>
                      <a:round/>
                      <a:headEnd type="none" w="med" len="med"/>
                      <a:tailEnd type="none" w="med" len="med"/>
                    </a:lnL>
                    <a:lnR w="12700" cap="flat" cmpd="sng" algn="ctr">
                      <a:solidFill>
                        <a:scrgbClr r="0" g="0" b="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en-US" sz="1000" b="1" i="0" u="none" strike="noStrike">
                          <a:latin typeface="Arial"/>
                        </a:rPr>
                        <a:t>Inches to</a:t>
                      </a:r>
                    </a:p>
                  </a:txBody>
                  <a:tcPr marL="8514" marR="8514" marT="8514"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a:noFill/>
                    </a:lnB>
                  </a:tcPr>
                </a:tc>
                <a:tc>
                  <a:txBody>
                    <a:bodyPr/>
                    <a:lstStyle/>
                    <a:p>
                      <a:pPr algn="ctr" fontAlgn="b"/>
                      <a:r>
                        <a:rPr lang="en-US" sz="1000" b="1" i="0" u="none" strike="noStrike">
                          <a:latin typeface="Arial"/>
                        </a:rPr>
                        <a:t> </a:t>
                      </a:r>
                    </a:p>
                  </a:txBody>
                  <a:tcPr marL="8514" marR="8514" marT="8514" marB="0" anchor="b">
                    <a:lnL w="12700" cap="flat" cmpd="sng" algn="ctr">
                      <a:solidFill>
                        <a:scrgbClr r="0" g="0" b="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en-US" sz="1000" b="0" i="0" u="none" strike="noStrike">
                          <a:latin typeface="Arial"/>
                        </a:rPr>
                        <a:t> </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en-US" sz="1000" b="0" i="0" u="none" strike="noStrike">
                          <a:latin typeface="Arial"/>
                        </a:rPr>
                        <a:t> </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en-US" sz="1000" b="1" i="0" u="none" strike="noStrike" dirty="0">
                          <a:latin typeface="Arial"/>
                        </a:rPr>
                        <a:t>ACFM /</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r>
              <a:tr h="143486">
                <a:tc>
                  <a:txBody>
                    <a:bodyPr/>
                    <a:lstStyle/>
                    <a:p>
                      <a:pPr algn="ctr" fontAlgn="b"/>
                      <a:r>
                        <a:rPr lang="en-US" sz="1000" b="1" i="0" u="none" strike="noStrike">
                          <a:latin typeface="Arial"/>
                        </a:rPr>
                        <a:t> </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1" i="0" u="none" strike="noStrike">
                          <a:latin typeface="Arial"/>
                        </a:rPr>
                        <a:t>Defect</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1" i="0" u="none" strike="noStrike" dirty="0">
                          <a:latin typeface="Arial"/>
                        </a:rPr>
                        <a:t>Defect</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1" i="0" u="none" strike="noStrike">
                          <a:latin typeface="Arial"/>
                        </a:rPr>
                        <a:t>Defect</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1" i="0" u="none" strike="noStrike">
                          <a:latin typeface="Arial"/>
                        </a:rPr>
                        <a:t>Probe</a:t>
                      </a:r>
                    </a:p>
                  </a:txBody>
                  <a:tcPr marL="8514" marR="8514" marT="8514" marB="0" anchor="b">
                    <a:lnL w="6350" cap="flat" cmpd="sng" algn="ctr">
                      <a:solidFill>
                        <a:srgbClr val="000000"/>
                      </a:solidFill>
                      <a:prstDash val="solid"/>
                      <a:round/>
                      <a:headEnd type="none" w="med" len="med"/>
                      <a:tailEnd type="none" w="med" len="med"/>
                    </a:lnL>
                    <a:lnR w="12700" cap="flat" cmpd="sng" algn="ctr">
                      <a:solidFill>
                        <a:scrgbClr r="0" g="0" b="0"/>
                      </a:solidFill>
                      <a:prstDash val="solid"/>
                      <a:round/>
                      <a:headEnd type="none" w="med" len="med"/>
                      <a:tailEnd type="none" w="med" len="med"/>
                    </a:lnR>
                    <a:lnT>
                      <a:noFill/>
                    </a:lnT>
                    <a:lnB>
                      <a:noFill/>
                    </a:lnB>
                  </a:tcPr>
                </a:tc>
                <a:tc>
                  <a:txBody>
                    <a:bodyPr/>
                    <a:lstStyle/>
                    <a:p>
                      <a:pPr algn="ctr" fontAlgn="b"/>
                      <a:r>
                        <a:rPr lang="en-US" sz="1000" b="1" i="0" u="none" strike="noStrike">
                          <a:latin typeface="Arial"/>
                        </a:rPr>
                        <a:t>Defect</a:t>
                      </a:r>
                    </a:p>
                  </a:txBody>
                  <a:tcPr marL="8514" marR="8514" marT="8514"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a:noFill/>
                    </a:lnT>
                    <a:lnB>
                      <a:noFill/>
                    </a:lnB>
                  </a:tcPr>
                </a:tc>
                <a:tc>
                  <a:txBody>
                    <a:bodyPr/>
                    <a:lstStyle/>
                    <a:p>
                      <a:pPr algn="ctr" fontAlgn="b"/>
                      <a:r>
                        <a:rPr lang="en-US" sz="1000" b="1" i="0" u="none" strike="noStrike">
                          <a:latin typeface="Arial"/>
                        </a:rPr>
                        <a:t>LDP</a:t>
                      </a:r>
                    </a:p>
                  </a:txBody>
                  <a:tcPr marL="8514" marR="8514" marT="8514" marB="0" anchor="b">
                    <a:lnL w="12700" cap="flat" cmpd="sng" algn="ctr">
                      <a:solidFill>
                        <a:scrgbClr r="0" g="0" b="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1" i="0" u="none" strike="noStrike">
                          <a:latin typeface="Arial"/>
                        </a:rPr>
                        <a:t>Client Findings</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1" i="0" u="none" strike="noStrike">
                          <a:latin typeface="Arial"/>
                        </a:rPr>
                        <a:t>Client</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000" b="1" i="0" u="none" strike="noStrike" dirty="0">
                          <a:latin typeface="Arial"/>
                        </a:rPr>
                        <a:t>Client</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43486">
                <a:tc>
                  <a:txBody>
                    <a:bodyPr/>
                    <a:lstStyle/>
                    <a:p>
                      <a:pPr algn="ctr" fontAlgn="b"/>
                      <a:r>
                        <a:rPr lang="en-US" sz="1000" b="1" i="0" u="none" strike="noStrike">
                          <a:latin typeface="Arial"/>
                        </a:rPr>
                        <a:t>Page</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latin typeface="Arial"/>
                        </a:rPr>
                        <a:t>ID</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latin typeface="Arial"/>
                        </a:rPr>
                        <a:t>Length</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latin typeface="Arial"/>
                        </a:rPr>
                        <a:t>Depth</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latin typeface="Arial"/>
                        </a:rPr>
                        <a:t>Rows</a:t>
                      </a:r>
                    </a:p>
                  </a:txBody>
                  <a:tcPr marL="8514" marR="8514" marT="8514" marB="0" anchor="b">
                    <a:lnL w="6350" cap="flat" cmpd="sng" algn="ctr">
                      <a:solidFill>
                        <a:srgbClr val="000000"/>
                      </a:solidFill>
                      <a:prstDash val="solid"/>
                      <a:round/>
                      <a:headEnd type="none" w="med" len="med"/>
                      <a:tailEnd type="none" w="med" len="med"/>
                    </a:lnL>
                    <a:lnR w="12700" cap="flat" cmpd="sng" algn="ctr">
                      <a:solidFill>
                        <a:scrgbClr r="0" g="0" b="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latin typeface="Arial"/>
                        </a:rPr>
                        <a:t>Centre</a:t>
                      </a:r>
                    </a:p>
                  </a:txBody>
                  <a:tcPr marL="8514" marR="8514" marT="8514"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a:noFill/>
                    </a:lnT>
                    <a:lnB w="12700" cap="flat" cmpd="sng" algn="ctr">
                      <a:solidFill>
                        <a:scrgbClr r="0" g="0" b="0"/>
                      </a:solidFill>
                      <a:prstDash val="solid"/>
                      <a:round/>
                      <a:headEnd type="none" w="med" len="med"/>
                      <a:tailEnd type="none" w="med" len="med"/>
                    </a:lnB>
                  </a:tcPr>
                </a:tc>
                <a:tc>
                  <a:txBody>
                    <a:bodyPr/>
                    <a:lstStyle/>
                    <a:p>
                      <a:pPr algn="ctr" fontAlgn="b"/>
                      <a:r>
                        <a:rPr lang="en-US" sz="1000" b="1" i="0" u="none" strike="noStrike">
                          <a:latin typeface="Arial"/>
                        </a:rPr>
                        <a:t>Identifier</a:t>
                      </a:r>
                    </a:p>
                  </a:txBody>
                  <a:tcPr marL="8514" marR="8514" marT="8514" marB="0" anchor="b">
                    <a:lnL w="12700" cap="flat" cmpd="sng" algn="ctr">
                      <a:solidFill>
                        <a:scrgbClr r="0" g="0" b="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latin typeface="Arial"/>
                        </a:rPr>
                        <a:t>(LDP and Grindout)</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latin typeface="Arial"/>
                        </a:rPr>
                        <a:t>Depth</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latin typeface="Arial"/>
                        </a:rPr>
                        <a:t>Delta</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r h="75796">
                <a:tc>
                  <a:txBody>
                    <a:bodyPr/>
                    <a:lstStyle/>
                    <a:p>
                      <a:pPr algn="ctr" fontAlgn="b"/>
                      <a:r>
                        <a:rPr lang="en-US" sz="700" b="1" i="0" u="none" strike="noStrike">
                          <a:latin typeface="Arial"/>
                        </a:rPr>
                        <a:t> </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1" i="0" u="none" strike="noStrike">
                          <a:latin typeface="Arial"/>
                        </a:rPr>
                        <a:t> </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1" i="0" u="none" strike="noStrike">
                          <a:latin typeface="Arial"/>
                        </a:rPr>
                        <a:t> </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1" i="0" u="none" strike="noStrike">
                          <a:latin typeface="Arial"/>
                        </a:rPr>
                        <a:t> </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1" i="0" u="none" strike="noStrike">
                          <a:latin typeface="Arial"/>
                        </a:rPr>
                        <a:t> </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1" i="0" u="none" strike="noStrike">
                          <a:latin typeface="Arial"/>
                        </a:rPr>
                        <a:t> </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rgbClr r="0" g="0" b="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1" i="0" u="none" strike="noStrike">
                          <a:latin typeface="Arial"/>
                        </a:rPr>
                        <a:t> </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1" i="0" u="none" strike="noStrike">
                          <a:latin typeface="Arial"/>
                        </a:rPr>
                        <a:t> </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1" i="0" u="none" strike="noStrike">
                          <a:latin typeface="Arial"/>
                        </a:rPr>
                        <a:t> </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1" i="0" u="none" strike="noStrike">
                          <a:latin typeface="Arial"/>
                        </a:rPr>
                        <a:t> </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2378">
                <a:tc>
                  <a:txBody>
                    <a:bodyPr/>
                    <a:lstStyle/>
                    <a:p>
                      <a:pPr algn="ctr" fontAlgn="b"/>
                      <a:r>
                        <a:rPr lang="en-US" sz="1100" b="0" i="0" u="none" strike="noStrike">
                          <a:solidFill>
                            <a:srgbClr val="DD0806"/>
                          </a:solidFill>
                          <a:latin typeface="Arial"/>
                        </a:rPr>
                        <a:t>3</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DD0806"/>
                          </a:solidFill>
                          <a:latin typeface="Arial"/>
                        </a:rPr>
                        <a:t>1</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DD0806"/>
                          </a:solidFill>
                          <a:latin typeface="Arial"/>
                        </a:rPr>
                        <a:t>12.1</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DD0806"/>
                          </a:solidFill>
                          <a:latin typeface="Arial"/>
                        </a:rPr>
                        <a:t>0.306</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DD0806"/>
                          </a:solidFill>
                          <a:latin typeface="Arial"/>
                        </a:rPr>
                        <a:t>5 to 4</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DD0806"/>
                          </a:solidFill>
                          <a:latin typeface="Arial"/>
                        </a:rPr>
                        <a:t>15.34</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DD0806"/>
                          </a:solidFill>
                          <a:latin typeface="Arial"/>
                        </a:rPr>
                        <a:t>NA</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DD0806"/>
                          </a:solidFill>
                          <a:latin typeface="Arial"/>
                        </a:rPr>
                        <a:t>Repaired - 14.5" long - no depths</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DD0806"/>
                          </a:solidFill>
                          <a:latin typeface="Arial"/>
                        </a:rPr>
                        <a:t> </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dirty="0">
                          <a:solidFill>
                            <a:srgbClr val="DD0806"/>
                          </a:solidFill>
                          <a:latin typeface="Arial"/>
                        </a:rPr>
                        <a:t> </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2378">
                <a:tc>
                  <a:txBody>
                    <a:bodyPr/>
                    <a:lstStyle/>
                    <a:p>
                      <a:pPr algn="ctr" fontAlgn="b"/>
                      <a:r>
                        <a:rPr lang="en-US" sz="1100" b="0" i="0" u="none" strike="noStrike">
                          <a:solidFill>
                            <a:srgbClr val="DD0806"/>
                          </a:solidFill>
                          <a:latin typeface="Arial"/>
                        </a:rPr>
                        <a:t>4</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DD0806"/>
                          </a:solidFill>
                          <a:latin typeface="Arial"/>
                        </a:rPr>
                        <a:t>1</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DD0806"/>
                          </a:solidFill>
                          <a:latin typeface="Arial"/>
                        </a:rPr>
                        <a:t>12.33</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DD0806"/>
                          </a:solidFill>
                          <a:latin typeface="Arial"/>
                        </a:rPr>
                        <a:t>0.368</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DD0806"/>
                          </a:solidFill>
                          <a:latin typeface="Arial"/>
                        </a:rPr>
                        <a:t>9 to 8</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DD0806"/>
                          </a:solidFill>
                          <a:latin typeface="Arial"/>
                        </a:rPr>
                        <a:t>17.81</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DD0806"/>
                          </a:solidFill>
                          <a:latin typeface="Arial"/>
                        </a:rPr>
                        <a:t>NA</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DD0806"/>
                          </a:solidFill>
                          <a:latin typeface="Arial"/>
                        </a:rPr>
                        <a:t>Repaired - 14.5" long - no depths</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DD0806"/>
                          </a:solidFill>
                          <a:latin typeface="Arial"/>
                        </a:rPr>
                        <a:t> </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dirty="0">
                          <a:solidFill>
                            <a:srgbClr val="DD0806"/>
                          </a:solidFill>
                          <a:latin typeface="Arial"/>
                        </a:rPr>
                        <a:t> </a:t>
                      </a:r>
                    </a:p>
                  </a:txBody>
                  <a:tcPr marL="8514" marR="8514" marT="851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6" name="Content Placeholder 2"/>
          <p:cNvSpPr>
            <a:spLocks noGrp="1"/>
          </p:cNvSpPr>
          <p:nvPr>
            <p:ph idx="1"/>
          </p:nvPr>
        </p:nvSpPr>
        <p:spPr>
          <a:xfrm>
            <a:off x="4265448" y="2483728"/>
            <a:ext cx="4421352" cy="3656066"/>
          </a:xfrm>
        </p:spPr>
        <p:txBody>
          <a:bodyPr>
            <a:normAutofit/>
          </a:bodyPr>
          <a:lstStyle/>
          <a:p>
            <a:pPr lvl="0">
              <a:spcAft>
                <a:spcPts val="600"/>
              </a:spcAft>
            </a:pPr>
            <a:r>
              <a:rPr lang="en-US" dirty="0" smtClean="0"/>
              <a:t>The defect was a rough in nature with changes in width and depth along its length</a:t>
            </a:r>
          </a:p>
          <a:p>
            <a:pPr>
              <a:spcAft>
                <a:spcPts val="600"/>
              </a:spcAft>
            </a:pPr>
            <a:r>
              <a:rPr lang="en-US" dirty="0" smtClean="0"/>
              <a:t>This is a serious defect, and was the reason for the drum to be taken off line</a:t>
            </a:r>
          </a:p>
          <a:p>
            <a:pPr>
              <a:spcAft>
                <a:spcPts val="600"/>
              </a:spcAft>
            </a:pPr>
            <a:r>
              <a:rPr lang="en-US" dirty="0" smtClean="0"/>
              <a:t>The ACFM signature of such a defect is readily apparent</a:t>
            </a:r>
          </a:p>
          <a:p>
            <a:pPr lvl="0">
              <a:spcAft>
                <a:spcPts val="600"/>
              </a:spcAft>
            </a:pPr>
            <a:endParaRPr lang="en-US" dirty="0" smtClean="0"/>
          </a:p>
          <a:p>
            <a:pPr>
              <a:spcAft>
                <a:spcPts val="600"/>
              </a:spcAft>
            </a:pPr>
            <a:endParaRPr lang="en-US" dirty="0"/>
          </a:p>
        </p:txBody>
      </p:sp>
      <p:pic>
        <p:nvPicPr>
          <p:cNvPr id="8" name="Picture 7"/>
          <p:cNvPicPr>
            <a:picLocks noChangeAspect="1"/>
          </p:cNvPicPr>
          <p:nvPr/>
        </p:nvPicPr>
        <p:blipFill>
          <a:blip r:embed="rId2"/>
          <a:stretch>
            <a:fillRect/>
          </a:stretch>
        </p:blipFill>
        <p:spPr>
          <a:xfrm>
            <a:off x="1706180" y="2483727"/>
            <a:ext cx="2559268" cy="3623882"/>
          </a:xfrm>
          <a:prstGeom prst="rect">
            <a:avLst/>
          </a:prstGeom>
        </p:spPr>
      </p:pic>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501068"/>
            <a:ext cx="6858000" cy="571500"/>
          </a:xfrm>
        </p:spPr>
        <p:txBody>
          <a:bodyPr rtlCol="0">
            <a:normAutofit/>
          </a:bodyPr>
          <a:lstStyle/>
          <a:p>
            <a:pPr fontAlgn="auto">
              <a:spcAft>
                <a:spcPts val="0"/>
              </a:spcAft>
              <a:defRPr/>
            </a:pPr>
            <a:r>
              <a:rPr lang="en-US" dirty="0" smtClean="0"/>
              <a:t>October 2010 Field Data – Observations</a:t>
            </a:r>
            <a:endParaRPr dirty="0"/>
          </a:p>
        </p:txBody>
      </p:sp>
      <p:sp>
        <p:nvSpPr>
          <p:cNvPr id="6" name="Rectangle 5"/>
          <p:cNvSpPr/>
          <p:nvPr/>
        </p:nvSpPr>
        <p:spPr>
          <a:xfrm>
            <a:off x="1951345" y="1278501"/>
            <a:ext cx="6406431" cy="5410711"/>
          </a:xfrm>
          <a:prstGeom prst="rect">
            <a:avLst/>
          </a:prstGeom>
        </p:spPr>
        <p:txBody>
          <a:bodyPr wrap="square">
            <a:spAutoFit/>
          </a:bodyPr>
          <a:lstStyle/>
          <a:p>
            <a:pPr marL="342900" indent="-342900" fontAlgn="auto">
              <a:spcBef>
                <a:spcPct val="20000"/>
              </a:spcBef>
              <a:spcAft>
                <a:spcPts val="0"/>
              </a:spcAft>
              <a:buClr>
                <a:schemeClr val="tx1">
                  <a:lumMod val="50000"/>
                  <a:lumOff val="50000"/>
                </a:schemeClr>
              </a:buClr>
              <a:buSzPct val="130000"/>
              <a:buFont typeface="Arial"/>
              <a:buChar char="•"/>
              <a:defRPr/>
            </a:pPr>
            <a:r>
              <a:rPr lang="en-US" sz="2400" dirty="0" smtClean="0">
                <a:latin typeface="+mn-lt"/>
                <a:ea typeface="+mn-ea"/>
                <a:cs typeface="+mn-cs"/>
              </a:rPr>
              <a:t>No NDE methodology will always be precise</a:t>
            </a:r>
          </a:p>
          <a:p>
            <a:pPr marL="342900" indent="-342900" fontAlgn="auto">
              <a:spcBef>
                <a:spcPct val="20000"/>
              </a:spcBef>
              <a:spcAft>
                <a:spcPts val="0"/>
              </a:spcAft>
              <a:buClr>
                <a:schemeClr val="tx1">
                  <a:lumMod val="50000"/>
                  <a:lumOff val="50000"/>
                </a:schemeClr>
              </a:buClr>
              <a:buSzPct val="130000"/>
              <a:buFont typeface="Arial"/>
              <a:buChar char="•"/>
              <a:defRPr/>
            </a:pPr>
            <a:r>
              <a:rPr lang="en-US" sz="2400" dirty="0" smtClean="0">
                <a:latin typeface="+mn-lt"/>
                <a:ea typeface="+mn-ea"/>
                <a:cs typeface="+mn-cs"/>
              </a:rPr>
              <a:t>Provided a sample of different defect sizes:</a:t>
            </a:r>
          </a:p>
          <a:p>
            <a:pPr marL="800100" lvl="1" indent="-342900" fontAlgn="auto">
              <a:spcBef>
                <a:spcPct val="20000"/>
              </a:spcBef>
              <a:spcAft>
                <a:spcPts val="0"/>
              </a:spcAft>
              <a:buClr>
                <a:schemeClr val="tx1">
                  <a:lumMod val="50000"/>
                  <a:lumOff val="50000"/>
                </a:schemeClr>
              </a:buClr>
              <a:buSzPct val="130000"/>
              <a:buFont typeface="Arial"/>
              <a:buChar char="•"/>
              <a:defRPr/>
            </a:pPr>
            <a:r>
              <a:rPr lang="en-US" sz="2400" dirty="0" smtClean="0">
                <a:latin typeface="+mn-lt"/>
                <a:ea typeface="+mn-ea"/>
                <a:cs typeface="+mn-cs"/>
              </a:rPr>
              <a:t>Anomalous readings – “Elephant Skin”</a:t>
            </a:r>
          </a:p>
          <a:p>
            <a:pPr marL="800100" lvl="1" indent="-342900" fontAlgn="auto">
              <a:spcBef>
                <a:spcPct val="20000"/>
              </a:spcBef>
              <a:spcAft>
                <a:spcPts val="0"/>
              </a:spcAft>
              <a:buClr>
                <a:schemeClr val="tx1">
                  <a:lumMod val="50000"/>
                  <a:lumOff val="50000"/>
                </a:schemeClr>
              </a:buClr>
              <a:buSzPct val="130000"/>
              <a:buFont typeface="Arial"/>
              <a:buChar char="•"/>
              <a:defRPr/>
            </a:pPr>
            <a:r>
              <a:rPr lang="en-US" sz="2400" dirty="0" smtClean="0">
                <a:latin typeface="+mn-lt"/>
                <a:ea typeface="+mn-ea"/>
                <a:cs typeface="+mn-cs"/>
              </a:rPr>
              <a:t>Small defects – </a:t>
            </a:r>
            <a:r>
              <a:rPr lang="en-US" sz="2400" dirty="0" err="1" smtClean="0">
                <a:latin typeface="+mn-lt"/>
                <a:ea typeface="+mn-ea"/>
                <a:cs typeface="+mn-cs"/>
              </a:rPr>
              <a:t>LDPs</a:t>
            </a:r>
            <a:r>
              <a:rPr lang="en-US" sz="2400" dirty="0" smtClean="0">
                <a:latin typeface="+mn-lt"/>
                <a:ea typeface="+mn-ea"/>
                <a:cs typeface="+mn-cs"/>
              </a:rPr>
              <a:t> C5-4 and C5-5</a:t>
            </a:r>
            <a:br>
              <a:rPr lang="en-US" sz="2400" dirty="0" smtClean="0">
                <a:latin typeface="+mn-lt"/>
                <a:ea typeface="+mn-ea"/>
                <a:cs typeface="+mn-cs"/>
              </a:rPr>
            </a:br>
            <a:r>
              <a:rPr lang="en-US" sz="2400" i="1" dirty="0" smtClean="0">
                <a:latin typeface="+mn-lt"/>
                <a:ea typeface="+mn-ea"/>
                <a:cs typeface="+mn-cs"/>
              </a:rPr>
              <a:t>Client: </a:t>
            </a:r>
            <a:r>
              <a:rPr lang="en-US" sz="2400" dirty="0" smtClean="0">
                <a:latin typeface="+mn-lt"/>
                <a:ea typeface="+mn-ea"/>
                <a:cs typeface="+mn-cs"/>
              </a:rPr>
              <a:t>1.5” </a:t>
            </a:r>
            <a:r>
              <a:rPr lang="en-US" sz="2400" dirty="0" err="1" smtClean="0">
                <a:latin typeface="+mn-lt"/>
                <a:ea typeface="+mn-ea"/>
                <a:cs typeface="+mn-cs"/>
              </a:rPr>
              <a:t>x</a:t>
            </a:r>
            <a:r>
              <a:rPr lang="en-US" sz="2400" dirty="0" smtClean="0">
                <a:latin typeface="+mn-lt"/>
                <a:ea typeface="+mn-ea"/>
                <a:cs typeface="+mn-cs"/>
              </a:rPr>
              <a:t> 0.120”  </a:t>
            </a:r>
            <a:r>
              <a:rPr lang="en-US" sz="2400" i="1" dirty="0" smtClean="0">
                <a:latin typeface="+mn-lt"/>
                <a:ea typeface="+mn-ea"/>
                <a:cs typeface="+mn-cs"/>
              </a:rPr>
              <a:t>ACFM: </a:t>
            </a:r>
            <a:r>
              <a:rPr lang="en-US" sz="2400" dirty="0" smtClean="0">
                <a:latin typeface="+mn-lt"/>
                <a:ea typeface="+mn-ea"/>
                <a:cs typeface="+mn-cs"/>
              </a:rPr>
              <a:t>1.85” </a:t>
            </a:r>
            <a:r>
              <a:rPr lang="en-US" sz="2400" dirty="0" err="1" smtClean="0">
                <a:latin typeface="+mn-lt"/>
                <a:ea typeface="+mn-ea"/>
                <a:cs typeface="+mn-cs"/>
              </a:rPr>
              <a:t>x</a:t>
            </a:r>
            <a:r>
              <a:rPr lang="en-US" sz="2400" dirty="0" smtClean="0">
                <a:latin typeface="+mn-lt"/>
                <a:ea typeface="+mn-ea"/>
                <a:cs typeface="+mn-cs"/>
              </a:rPr>
              <a:t> 0.070”</a:t>
            </a:r>
          </a:p>
          <a:p>
            <a:pPr marL="800100" lvl="1" indent="-342900" fontAlgn="auto">
              <a:spcBef>
                <a:spcPct val="20000"/>
              </a:spcBef>
              <a:spcAft>
                <a:spcPts val="0"/>
              </a:spcAft>
              <a:buClr>
                <a:schemeClr val="tx1">
                  <a:lumMod val="50000"/>
                  <a:lumOff val="50000"/>
                </a:schemeClr>
              </a:buClr>
              <a:buSzPct val="130000"/>
              <a:buFont typeface="Arial"/>
              <a:buChar char="•"/>
              <a:defRPr/>
            </a:pPr>
            <a:r>
              <a:rPr lang="en-US" sz="2400" dirty="0" smtClean="0">
                <a:latin typeface="+mn-lt"/>
                <a:ea typeface="+mn-ea"/>
                <a:cs typeface="+mn-cs"/>
              </a:rPr>
              <a:t>Lengthy defect – LDP C5-7</a:t>
            </a:r>
            <a:br>
              <a:rPr lang="en-US" sz="2400" dirty="0" smtClean="0">
                <a:latin typeface="+mn-lt"/>
                <a:ea typeface="+mn-ea"/>
                <a:cs typeface="+mn-cs"/>
              </a:rPr>
            </a:br>
            <a:r>
              <a:rPr lang="en-US" sz="2400" i="1" dirty="0" smtClean="0">
                <a:latin typeface="+mn-lt"/>
                <a:ea typeface="+mn-ea"/>
                <a:cs typeface="+mn-cs"/>
              </a:rPr>
              <a:t>Client: </a:t>
            </a:r>
            <a:r>
              <a:rPr lang="en-US" sz="2400" dirty="0" smtClean="0">
                <a:latin typeface="+mn-lt"/>
                <a:ea typeface="+mn-ea"/>
                <a:cs typeface="+mn-cs"/>
              </a:rPr>
              <a:t>39” </a:t>
            </a:r>
            <a:r>
              <a:rPr lang="en-US" sz="2400" dirty="0" err="1" smtClean="0">
                <a:latin typeface="+mn-lt"/>
                <a:ea typeface="+mn-ea"/>
                <a:cs typeface="+mn-cs"/>
              </a:rPr>
              <a:t>x</a:t>
            </a:r>
            <a:r>
              <a:rPr lang="en-US" sz="2400" dirty="0" smtClean="0">
                <a:latin typeface="+mn-lt"/>
                <a:ea typeface="+mn-ea"/>
                <a:cs typeface="+mn-cs"/>
              </a:rPr>
              <a:t> 0.130”    </a:t>
            </a:r>
            <a:r>
              <a:rPr lang="en-US" sz="2400" i="1" dirty="0" smtClean="0">
                <a:latin typeface="+mn-lt"/>
                <a:ea typeface="+mn-ea"/>
                <a:cs typeface="+mn-cs"/>
              </a:rPr>
              <a:t>ACFM: </a:t>
            </a:r>
            <a:r>
              <a:rPr lang="en-US" sz="2400" dirty="0" smtClean="0">
                <a:latin typeface="+mn-lt"/>
                <a:ea typeface="+mn-ea"/>
                <a:cs typeface="+mn-cs"/>
              </a:rPr>
              <a:t>10” </a:t>
            </a:r>
            <a:r>
              <a:rPr lang="en-US" sz="2400" dirty="0" err="1" smtClean="0">
                <a:latin typeface="+mn-lt"/>
                <a:ea typeface="+mn-ea"/>
                <a:cs typeface="+mn-cs"/>
              </a:rPr>
              <a:t>x</a:t>
            </a:r>
            <a:r>
              <a:rPr lang="en-US" sz="2400" dirty="0" smtClean="0">
                <a:latin typeface="+mn-lt"/>
                <a:ea typeface="+mn-ea"/>
                <a:cs typeface="+mn-cs"/>
              </a:rPr>
              <a:t> 0.143”</a:t>
            </a:r>
          </a:p>
          <a:p>
            <a:pPr marL="800100" lvl="1" indent="-342900" fontAlgn="auto">
              <a:spcBef>
                <a:spcPct val="20000"/>
              </a:spcBef>
              <a:spcAft>
                <a:spcPts val="0"/>
              </a:spcAft>
              <a:buClr>
                <a:schemeClr val="tx1">
                  <a:lumMod val="50000"/>
                  <a:lumOff val="50000"/>
                </a:schemeClr>
              </a:buClr>
              <a:buSzPct val="130000"/>
              <a:buFont typeface="Arial"/>
              <a:buChar char="•"/>
              <a:defRPr/>
            </a:pPr>
            <a:r>
              <a:rPr lang="en-US" sz="2400" dirty="0" smtClean="0">
                <a:latin typeface="+mn-lt"/>
                <a:ea typeface="+mn-ea"/>
                <a:cs typeface="+mn-cs"/>
              </a:rPr>
              <a:t>Large defect sizes – North Repair</a:t>
            </a:r>
            <a:br>
              <a:rPr lang="en-US" sz="2400" dirty="0" smtClean="0">
                <a:latin typeface="+mn-lt"/>
                <a:ea typeface="+mn-ea"/>
                <a:cs typeface="+mn-cs"/>
              </a:rPr>
            </a:br>
            <a:r>
              <a:rPr lang="en-US" sz="2400" i="1" dirty="0" smtClean="0">
                <a:latin typeface="+mn-lt"/>
                <a:ea typeface="+mn-ea"/>
                <a:cs typeface="+mn-cs"/>
              </a:rPr>
              <a:t>Client:</a:t>
            </a:r>
            <a:r>
              <a:rPr lang="en-US" sz="2400" dirty="0" smtClean="0">
                <a:latin typeface="+mn-lt"/>
                <a:ea typeface="+mn-ea"/>
                <a:cs typeface="+mn-cs"/>
              </a:rPr>
              <a:t> 14” </a:t>
            </a:r>
            <a:r>
              <a:rPr lang="en-US" sz="2400" dirty="0" err="1" smtClean="0">
                <a:latin typeface="+mn-lt"/>
                <a:ea typeface="+mn-ea"/>
                <a:cs typeface="+mn-cs"/>
              </a:rPr>
              <a:t>x</a:t>
            </a:r>
            <a:r>
              <a:rPr lang="en-US" sz="2400" dirty="0" smtClean="0">
                <a:latin typeface="+mn-lt"/>
                <a:ea typeface="+mn-ea"/>
                <a:cs typeface="+mn-cs"/>
              </a:rPr>
              <a:t> ????”    </a:t>
            </a:r>
            <a:r>
              <a:rPr lang="en-US" sz="2400" i="1" dirty="0" smtClean="0">
                <a:latin typeface="+mn-lt"/>
                <a:ea typeface="+mn-ea"/>
                <a:cs typeface="+mn-cs"/>
              </a:rPr>
              <a:t>ACFM: </a:t>
            </a:r>
            <a:r>
              <a:rPr lang="en-US" sz="2400" dirty="0" smtClean="0">
                <a:latin typeface="+mn-lt"/>
                <a:ea typeface="+mn-ea"/>
                <a:cs typeface="+mn-cs"/>
              </a:rPr>
              <a:t>12.1” </a:t>
            </a:r>
            <a:r>
              <a:rPr lang="en-US" sz="2400" dirty="0" err="1" smtClean="0">
                <a:latin typeface="+mn-lt"/>
                <a:ea typeface="+mn-ea"/>
                <a:cs typeface="+mn-cs"/>
              </a:rPr>
              <a:t>x</a:t>
            </a:r>
            <a:r>
              <a:rPr lang="en-US" sz="2400" dirty="0" smtClean="0">
                <a:latin typeface="+mn-lt"/>
                <a:ea typeface="+mn-ea"/>
                <a:cs typeface="+mn-cs"/>
              </a:rPr>
              <a:t> 0.306”</a:t>
            </a:r>
          </a:p>
          <a:p>
            <a:pPr marL="342900" indent="-342900" fontAlgn="auto">
              <a:spcBef>
                <a:spcPct val="20000"/>
              </a:spcBef>
              <a:spcAft>
                <a:spcPts val="0"/>
              </a:spcAft>
              <a:buClr>
                <a:schemeClr val="tx1">
                  <a:lumMod val="50000"/>
                  <a:lumOff val="50000"/>
                </a:schemeClr>
              </a:buClr>
              <a:buSzPct val="130000"/>
              <a:buFont typeface="Arial"/>
              <a:buChar char="•"/>
              <a:defRPr/>
            </a:pPr>
            <a:r>
              <a:rPr lang="en-US" sz="2400" dirty="0" smtClean="0">
                <a:latin typeface="+mn-lt"/>
                <a:ea typeface="+mn-ea"/>
                <a:cs typeface="+mn-cs"/>
              </a:rPr>
              <a:t>The ACFM signature of each is sufficiently distinct allow a determination as to the nature of a defect</a:t>
            </a:r>
          </a:p>
          <a:p>
            <a:pPr marL="342900" indent="-342900" fontAlgn="auto">
              <a:spcBef>
                <a:spcPct val="20000"/>
              </a:spcBef>
              <a:spcAft>
                <a:spcPts val="0"/>
              </a:spcAft>
              <a:buClr>
                <a:schemeClr val="tx1">
                  <a:lumMod val="50000"/>
                  <a:lumOff val="50000"/>
                </a:schemeClr>
              </a:buClr>
              <a:buSzPct val="130000"/>
              <a:buFont typeface="Arial"/>
              <a:buChar char="•"/>
              <a:defRPr/>
            </a:pPr>
            <a:endParaRPr lang="en-US" sz="2400" dirty="0" smtClean="0">
              <a:latin typeface="+mn-lt"/>
              <a:ea typeface="+mn-ea"/>
              <a:cs typeface="+mn-cs"/>
            </a:endParaRP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a:t>
            </a:r>
            <a:endParaRPr lang="en-US" dirty="0"/>
          </a:p>
        </p:txBody>
      </p:sp>
      <p:sp>
        <p:nvSpPr>
          <p:cNvPr id="3" name="Content Placeholder 2"/>
          <p:cNvSpPr>
            <a:spLocks noGrp="1"/>
          </p:cNvSpPr>
          <p:nvPr>
            <p:ph idx="1"/>
          </p:nvPr>
        </p:nvSpPr>
        <p:spPr/>
        <p:txBody>
          <a:bodyPr/>
          <a:lstStyle/>
          <a:p>
            <a:endParaRPr lang="en-US" dirty="0"/>
          </a:p>
        </p:txBody>
      </p:sp>
      <p:graphicFrame>
        <p:nvGraphicFramePr>
          <p:cNvPr id="90114" name="Object 2"/>
          <p:cNvGraphicFramePr>
            <a:graphicFrameLocks noChangeAspect="1"/>
          </p:cNvGraphicFramePr>
          <p:nvPr/>
        </p:nvGraphicFramePr>
        <p:xfrm>
          <a:off x="1781175" y="1403350"/>
          <a:ext cx="7136800" cy="5289475"/>
        </p:xfrm>
        <a:graphic>
          <a:graphicData uri="http://schemas.openxmlformats.org/presentationml/2006/ole">
            <p:oleObj spid="_x0000_s90114" name="Worksheet" r:id="rId3" imgW="8242300" imgH="6108700" progId="Excel.Sheet.8">
              <p:embed/>
            </p:oleObj>
          </a:graphicData>
        </a:graphic>
      </p:graphicFrame>
    </p:spTree>
  </p:cSld>
  <p:clrMapOvr>
    <a:masterClrMapping/>
  </p:clrMapOvr>
  <p:transition/>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Analysis – Requirements for Industry Acceptance</a:t>
            </a:r>
            <a:endParaRPr lang="en-US" dirty="0"/>
          </a:p>
        </p:txBody>
      </p:sp>
      <p:sp>
        <p:nvSpPr>
          <p:cNvPr id="3" name="Content Placeholder 2"/>
          <p:cNvSpPr>
            <a:spLocks noGrp="1"/>
          </p:cNvSpPr>
          <p:nvPr>
            <p:ph idx="1"/>
          </p:nvPr>
        </p:nvSpPr>
        <p:spPr>
          <a:xfrm>
            <a:off x="1828800" y="1456660"/>
            <a:ext cx="6858000" cy="4558301"/>
          </a:xfrm>
        </p:spPr>
        <p:txBody>
          <a:bodyPr>
            <a:normAutofit lnSpcReduction="10000"/>
          </a:bodyPr>
          <a:lstStyle/>
          <a:p>
            <a:pPr lvl="0">
              <a:spcAft>
                <a:spcPts val="600"/>
              </a:spcAft>
            </a:pPr>
            <a:r>
              <a:rPr lang="en-US" b="1" dirty="0" smtClean="0"/>
              <a:t>Repeatability </a:t>
            </a:r>
            <a:r>
              <a:rPr lang="en-US" dirty="0" smtClean="0"/>
              <a:t>– The same area, examined multiple times, should produce near identical results when examined by the same analyst.</a:t>
            </a:r>
          </a:p>
          <a:p>
            <a:pPr lvl="0">
              <a:spcAft>
                <a:spcPts val="600"/>
              </a:spcAft>
            </a:pPr>
            <a:r>
              <a:rPr lang="en-US" b="1" dirty="0" smtClean="0"/>
              <a:t>Internal Consistency </a:t>
            </a:r>
            <a:r>
              <a:rPr lang="en-US" dirty="0" smtClean="0"/>
              <a:t>– When the same data is analyzed by different trained users the results should be similar.</a:t>
            </a:r>
          </a:p>
          <a:p>
            <a:pPr lvl="0">
              <a:spcAft>
                <a:spcPts val="600"/>
              </a:spcAft>
            </a:pPr>
            <a:r>
              <a:rPr lang="en-US" b="1" dirty="0" smtClean="0"/>
              <a:t>External Consistency </a:t>
            </a:r>
            <a:r>
              <a:rPr lang="en-US" dirty="0" smtClean="0"/>
              <a:t>– When defects are analyzed by another technique, results should be close, with allowances for limitations of each technique in specific situations</a:t>
            </a:r>
          </a:p>
          <a:p>
            <a:pPr lvl="0">
              <a:spcAft>
                <a:spcPts val="600"/>
              </a:spcAft>
            </a:pPr>
            <a:r>
              <a:rPr lang="en-US" b="1" dirty="0" smtClean="0"/>
              <a:t>Reliability </a:t>
            </a:r>
            <a:r>
              <a:rPr lang="en-US" dirty="0" smtClean="0"/>
              <a:t>– No defects of a specific minimum size should be missed. For coke drums a starting point is defects longer than 0.75 inches and deeper than 0.08 inches</a:t>
            </a:r>
          </a:p>
          <a:p>
            <a:pPr>
              <a:spcAft>
                <a:spcPts val="600"/>
              </a:spcAft>
            </a:pPr>
            <a:endParaRPr lang="en-US" dirty="0"/>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Analysis – Results from Field</a:t>
            </a:r>
            <a:endParaRPr lang="en-US" dirty="0"/>
          </a:p>
        </p:txBody>
      </p:sp>
      <p:sp>
        <p:nvSpPr>
          <p:cNvPr id="3" name="Content Placeholder 2"/>
          <p:cNvSpPr>
            <a:spLocks noGrp="1"/>
          </p:cNvSpPr>
          <p:nvPr>
            <p:ph idx="1"/>
          </p:nvPr>
        </p:nvSpPr>
        <p:spPr>
          <a:xfrm>
            <a:off x="1828800" y="1456660"/>
            <a:ext cx="6858000" cy="4532560"/>
          </a:xfrm>
        </p:spPr>
        <p:txBody>
          <a:bodyPr>
            <a:normAutofit lnSpcReduction="10000"/>
          </a:bodyPr>
          <a:lstStyle/>
          <a:p>
            <a:pPr lvl="0">
              <a:spcAft>
                <a:spcPts val="600"/>
              </a:spcAft>
            </a:pPr>
            <a:r>
              <a:rPr lang="en-US" b="1" dirty="0" smtClean="0"/>
              <a:t>Repeatability </a:t>
            </a:r>
            <a:r>
              <a:rPr lang="en-US" dirty="0" smtClean="0"/>
              <a:t>– Of 3 areas where multiple readings were taken (1 </a:t>
            </a:r>
            <a:r>
              <a:rPr lang="en-US" dirty="0" err="1" smtClean="0"/>
              <a:t>x</a:t>
            </a:r>
            <a:r>
              <a:rPr lang="en-US" dirty="0" smtClean="0"/>
              <a:t> 4, 2 </a:t>
            </a:r>
            <a:r>
              <a:rPr lang="en-US" dirty="0" err="1" smtClean="0"/>
              <a:t>x</a:t>
            </a:r>
            <a:r>
              <a:rPr lang="en-US" dirty="0" smtClean="0"/>
              <a:t> 2 readings), the maximum difference was 0.098” and the average (using the maximum delta) was 0.059”</a:t>
            </a:r>
          </a:p>
          <a:p>
            <a:pPr lvl="0">
              <a:spcAft>
                <a:spcPts val="600"/>
              </a:spcAft>
            </a:pPr>
            <a:r>
              <a:rPr lang="en-US" b="1" dirty="0" smtClean="0"/>
              <a:t>Internal Consistency </a:t>
            </a:r>
            <a:r>
              <a:rPr lang="en-US" dirty="0" smtClean="0"/>
              <a:t>– Of 11 matching readings, average difference was 0.036”, maximum was 0.084”</a:t>
            </a:r>
          </a:p>
          <a:p>
            <a:pPr lvl="0">
              <a:spcAft>
                <a:spcPts val="600"/>
              </a:spcAft>
            </a:pPr>
            <a:r>
              <a:rPr lang="en-US" b="1" dirty="0" smtClean="0"/>
              <a:t>External Consistency </a:t>
            </a:r>
            <a:r>
              <a:rPr lang="en-US" dirty="0" smtClean="0"/>
              <a:t>– Of 7 areas with comparable results, the average difference was 0.063”</a:t>
            </a:r>
          </a:p>
          <a:p>
            <a:pPr lvl="0">
              <a:spcAft>
                <a:spcPts val="600"/>
              </a:spcAft>
            </a:pPr>
            <a:r>
              <a:rPr lang="en-US" b="1" dirty="0" smtClean="0"/>
              <a:t>Reliability </a:t>
            </a:r>
            <a:r>
              <a:rPr lang="en-US" dirty="0" smtClean="0"/>
              <a:t>– Other than very short (&lt; 0.5”) point defect flaws, no defects were missed. Some shallow defects were reported where no  LDP was present. One defect was reported as 0.340” instead of 0.110” due to its proximity to a repair.</a:t>
            </a:r>
          </a:p>
          <a:p>
            <a:pPr>
              <a:spcAft>
                <a:spcPts val="600"/>
              </a:spcAft>
            </a:pPr>
            <a:endParaRPr lang="en-US" dirty="0"/>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381539"/>
            <a:ext cx="6858000" cy="571500"/>
          </a:xfrm>
        </p:spPr>
        <p:txBody>
          <a:bodyPr/>
          <a:lstStyle/>
          <a:p>
            <a:r>
              <a:rPr lang="en-US" dirty="0" smtClean="0"/>
              <a:t>Analysis – Results from Field</a:t>
            </a:r>
            <a:endParaRPr lang="en-US" dirty="0"/>
          </a:p>
        </p:txBody>
      </p:sp>
      <p:sp>
        <p:nvSpPr>
          <p:cNvPr id="3" name="Content Placeholder 2"/>
          <p:cNvSpPr>
            <a:spLocks noGrp="1"/>
          </p:cNvSpPr>
          <p:nvPr>
            <p:ph idx="1"/>
          </p:nvPr>
        </p:nvSpPr>
        <p:spPr>
          <a:xfrm>
            <a:off x="1828800" y="1179174"/>
            <a:ext cx="6858000" cy="4859235"/>
          </a:xfrm>
        </p:spPr>
        <p:txBody>
          <a:bodyPr>
            <a:noAutofit/>
          </a:bodyPr>
          <a:lstStyle/>
          <a:p>
            <a:pPr>
              <a:spcAft>
                <a:spcPts val="600"/>
              </a:spcAft>
            </a:pPr>
            <a:r>
              <a:rPr lang="en-US" sz="2400" dirty="0" smtClean="0"/>
              <a:t>Successful in identifying and sizing defects</a:t>
            </a:r>
          </a:p>
          <a:p>
            <a:pPr>
              <a:spcAft>
                <a:spcPts val="600"/>
              </a:spcAft>
            </a:pPr>
            <a:r>
              <a:rPr lang="en-US" sz="2400" dirty="0" smtClean="0"/>
              <a:t>Challenges given nature of real world cracks in coke drums… They tend to close up in cold drums and so may present as a series of shorter cracks. Defects in live, hot drums should be easier to find</a:t>
            </a:r>
          </a:p>
          <a:p>
            <a:pPr>
              <a:spcAft>
                <a:spcPts val="600"/>
              </a:spcAft>
            </a:pPr>
            <a:r>
              <a:rPr lang="en-US" sz="2400" dirty="0" smtClean="0"/>
              <a:t>Even if precise sizing is imperfect, identification of actionable anomalies is straight forward</a:t>
            </a:r>
          </a:p>
          <a:p>
            <a:pPr>
              <a:spcAft>
                <a:spcPts val="600"/>
              </a:spcAft>
            </a:pPr>
            <a:r>
              <a:rPr lang="en-US" sz="2400" dirty="0" smtClean="0"/>
              <a:t>CIA is confident we can deploy our system remotely into a coke drum and detect defects that would cause concern  </a:t>
            </a:r>
          </a:p>
          <a:p>
            <a:pPr>
              <a:spcAft>
                <a:spcPts val="600"/>
              </a:spcAft>
            </a:pPr>
            <a:r>
              <a:rPr lang="en-US" sz="2400" b="1" dirty="0" smtClean="0"/>
              <a:t>ACFM works in the coke drum environment!</a:t>
            </a:r>
            <a:endParaRPr lang="en-US" sz="2400" b="1" dirty="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666750"/>
            <a:ext cx="6858000" cy="571500"/>
          </a:xfrm>
        </p:spPr>
        <p:txBody>
          <a:bodyPr rtlCol="0">
            <a:normAutofit/>
          </a:bodyPr>
          <a:lstStyle/>
          <a:p>
            <a:pPr fontAlgn="auto">
              <a:spcAft>
                <a:spcPts val="0"/>
              </a:spcAft>
              <a:defRPr/>
            </a:pPr>
            <a:r>
              <a:rPr lang="en-US" dirty="0" smtClean="0"/>
              <a:t>CIA Inspection - Background</a:t>
            </a:r>
            <a:endParaRPr dirty="0"/>
          </a:p>
        </p:txBody>
      </p:sp>
      <p:sp>
        <p:nvSpPr>
          <p:cNvPr id="3" name="Text Placeholder 2"/>
          <p:cNvSpPr>
            <a:spLocks noGrp="1"/>
          </p:cNvSpPr>
          <p:nvPr>
            <p:ph idx="1"/>
          </p:nvPr>
        </p:nvSpPr>
        <p:spPr>
          <a:xfrm>
            <a:off x="4165749" y="1347145"/>
            <a:ext cx="4521051" cy="4668838"/>
          </a:xfrm>
        </p:spPr>
        <p:txBody>
          <a:bodyPr rtlCol="0">
            <a:normAutofit lnSpcReduction="10000"/>
          </a:bodyPr>
          <a:lstStyle/>
          <a:p>
            <a:pPr>
              <a:lnSpc>
                <a:spcPct val="90000"/>
              </a:lnSpc>
              <a:defRPr/>
            </a:pPr>
            <a:r>
              <a:rPr lang="en-US" sz="2400" dirty="0" smtClean="0"/>
              <a:t>Scans are a two stage process… Laser scan to profile the drum, tangent to tangent, followed by a detailed inspection of circ welds, recorded to DVD</a:t>
            </a:r>
          </a:p>
          <a:p>
            <a:pPr>
              <a:lnSpc>
                <a:spcPct val="90000"/>
              </a:lnSpc>
              <a:defRPr/>
            </a:pPr>
            <a:r>
              <a:rPr lang="en-US" sz="2400" dirty="0" smtClean="0"/>
              <a:t>Inspection equipment is attached to the drill stem at either the top or bottom of the drum</a:t>
            </a:r>
          </a:p>
          <a:p>
            <a:pPr>
              <a:lnSpc>
                <a:spcPct val="90000"/>
              </a:lnSpc>
              <a:defRPr/>
            </a:pPr>
            <a:r>
              <a:rPr lang="en-US" sz="2400" dirty="0" smtClean="0"/>
              <a:t>Rated Class I, Div II for use in explosive environment</a:t>
            </a:r>
          </a:p>
          <a:p>
            <a:pPr>
              <a:lnSpc>
                <a:spcPct val="90000"/>
              </a:lnSpc>
              <a:defRPr/>
            </a:pPr>
            <a:r>
              <a:rPr lang="en-US" sz="2400" dirty="0" smtClean="0"/>
              <a:t>A complete inspection takes approximately 3 hours including installation and removal</a:t>
            </a:r>
          </a:p>
        </p:txBody>
      </p:sp>
      <p:pic>
        <p:nvPicPr>
          <p:cNvPr id="4" name="Picture 3"/>
          <p:cNvPicPr>
            <a:picLocks noChangeAspect="1"/>
          </p:cNvPicPr>
          <p:nvPr/>
        </p:nvPicPr>
        <p:blipFill>
          <a:blip r:embed="rId2"/>
          <a:stretch>
            <a:fillRect/>
          </a:stretch>
        </p:blipFill>
        <p:spPr>
          <a:xfrm>
            <a:off x="1828800" y="1347144"/>
            <a:ext cx="2152728" cy="4464917"/>
          </a:xfrm>
          <a:prstGeom prst="rect">
            <a:avLst/>
          </a:prstGeom>
        </p:spPr>
      </p:pic>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666750"/>
            <a:ext cx="6858000" cy="571500"/>
          </a:xfrm>
        </p:spPr>
        <p:txBody>
          <a:bodyPr rtlCol="0">
            <a:normAutofit/>
          </a:bodyPr>
          <a:lstStyle/>
          <a:p>
            <a:pPr fontAlgn="auto">
              <a:spcAft>
                <a:spcPts val="0"/>
              </a:spcAft>
              <a:defRPr/>
            </a:pPr>
            <a:r>
              <a:rPr dirty="0" smtClean="0"/>
              <a:t>Next steps</a:t>
            </a:r>
            <a:endParaRPr dirty="0"/>
          </a:p>
        </p:txBody>
      </p:sp>
      <p:sp>
        <p:nvSpPr>
          <p:cNvPr id="3" name="Text Placeholder 2"/>
          <p:cNvSpPr>
            <a:spLocks noGrp="1"/>
          </p:cNvSpPr>
          <p:nvPr>
            <p:ph idx="1"/>
          </p:nvPr>
        </p:nvSpPr>
        <p:spPr>
          <a:xfrm>
            <a:off x="1828800" y="1457325"/>
            <a:ext cx="6858000" cy="4668838"/>
          </a:xfrm>
        </p:spPr>
        <p:txBody>
          <a:bodyPr rtlCol="0">
            <a:normAutofit/>
          </a:bodyPr>
          <a:lstStyle/>
          <a:p>
            <a:pPr fontAlgn="auto">
              <a:spcAft>
                <a:spcPts val="1200"/>
              </a:spcAft>
              <a:buFont typeface="Arial"/>
              <a:buChar char="•"/>
              <a:defRPr/>
            </a:pPr>
            <a:r>
              <a:rPr lang="en-US" sz="2400" dirty="0" smtClean="0">
                <a:ea typeface="+mn-ea"/>
                <a:cs typeface="+mn-cs"/>
              </a:rPr>
              <a:t>CIA to pursue other clients </a:t>
            </a:r>
          </a:p>
          <a:p>
            <a:pPr fontAlgn="auto">
              <a:spcAft>
                <a:spcPts val="1200"/>
              </a:spcAft>
              <a:buFont typeface="Arial"/>
              <a:buChar char="•"/>
              <a:defRPr/>
            </a:pPr>
            <a:r>
              <a:rPr lang="en-US" sz="2400" dirty="0" smtClean="0">
                <a:ea typeface="+mn-ea"/>
                <a:cs typeface="+mn-cs"/>
              </a:rPr>
              <a:t>Revise software for ease of use</a:t>
            </a:r>
          </a:p>
          <a:p>
            <a:pPr fontAlgn="auto">
              <a:spcAft>
                <a:spcPts val="1200"/>
              </a:spcAft>
              <a:buFont typeface="Arial"/>
              <a:buChar char="•"/>
              <a:defRPr/>
            </a:pPr>
            <a:r>
              <a:rPr lang="en-US" sz="2400" dirty="0" smtClean="0">
                <a:ea typeface="+mn-ea"/>
                <a:cs typeface="+mn-cs"/>
              </a:rPr>
              <a:t>Review findings and further tune system to improve performance with real world defects</a:t>
            </a:r>
          </a:p>
          <a:p>
            <a:pPr fontAlgn="auto">
              <a:spcAft>
                <a:spcPts val="1200"/>
              </a:spcAft>
              <a:buFont typeface="Arial"/>
              <a:buChar char="•"/>
              <a:defRPr/>
            </a:pPr>
            <a:r>
              <a:rPr lang="en-US" sz="2400" dirty="0" smtClean="0">
                <a:ea typeface="+mn-ea"/>
                <a:cs typeface="+mn-cs"/>
              </a:rPr>
              <a:t>Continued hardening of equipment to handle the difficult conditions of “on-line” </a:t>
            </a:r>
            <a:r>
              <a:rPr lang="en-US" sz="2400" dirty="0" err="1" smtClean="0">
                <a:ea typeface="+mn-ea"/>
                <a:cs typeface="+mn-cs"/>
              </a:rPr>
              <a:t>cokers</a:t>
            </a:r>
            <a:endParaRPr lang="en-US" sz="2400" dirty="0" smtClean="0">
              <a:ea typeface="+mn-ea"/>
              <a:cs typeface="+mn-cs"/>
            </a:endParaRPr>
          </a:p>
          <a:p>
            <a:pPr fontAlgn="auto">
              <a:spcAft>
                <a:spcPts val="1200"/>
              </a:spcAft>
              <a:buFont typeface="Arial"/>
              <a:buChar char="•"/>
              <a:defRPr/>
            </a:pPr>
            <a:r>
              <a:rPr lang="en-US" sz="2400" dirty="0" smtClean="0">
                <a:ea typeface="+mn-ea"/>
                <a:cs typeface="+mn-cs"/>
              </a:rPr>
              <a:t>Continued refinement of installation and equipment handling issues to reduce installation time.</a:t>
            </a:r>
          </a:p>
          <a:p>
            <a:pPr fontAlgn="auto">
              <a:spcAft>
                <a:spcPts val="0"/>
              </a:spcAft>
              <a:buNone/>
              <a:defRPr/>
            </a:pPr>
            <a:endParaRPr lang="en-US" sz="1400" dirty="0" smtClean="0">
              <a:ea typeface="+mn-ea"/>
              <a:cs typeface="+mn-cs"/>
            </a:endParaRP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WHISTLER SKI TRIP0009.JPG"/>
          <p:cNvPicPr>
            <a:picLocks noChangeAspect="1"/>
          </p:cNvPicPr>
          <p:nvPr/>
        </p:nvPicPr>
        <p:blipFill>
          <a:blip r:embed="rId2"/>
          <a:srcRect/>
          <a:stretch>
            <a:fillRect/>
          </a:stretch>
        </p:blipFill>
        <p:spPr bwMode="auto">
          <a:xfrm>
            <a:off x="1957513" y="952500"/>
            <a:ext cx="6391683" cy="4793762"/>
          </a:xfrm>
          <a:prstGeom prst="rect">
            <a:avLst/>
          </a:prstGeom>
          <a:noFill/>
          <a:ln w="9525">
            <a:noFill/>
            <a:miter lim="800000"/>
            <a:headEnd/>
            <a:tailEnd/>
          </a:ln>
        </p:spPr>
      </p:pic>
      <p:sp>
        <p:nvSpPr>
          <p:cNvPr id="2" name="Title 1"/>
          <p:cNvSpPr>
            <a:spLocks noGrp="1"/>
          </p:cNvSpPr>
          <p:nvPr>
            <p:ph type="title"/>
          </p:nvPr>
        </p:nvSpPr>
        <p:spPr>
          <a:xfrm>
            <a:off x="1957512" y="381000"/>
            <a:ext cx="6391684" cy="571500"/>
          </a:xfrm>
        </p:spPr>
        <p:txBody>
          <a:bodyPr rtlCol="0">
            <a:normAutofit/>
          </a:bodyPr>
          <a:lstStyle/>
          <a:p>
            <a:pPr algn="ctr" fontAlgn="auto">
              <a:spcAft>
                <a:spcPts val="0"/>
              </a:spcAft>
              <a:defRPr/>
            </a:pPr>
            <a:r>
              <a:rPr lang="en-US" dirty="0" smtClean="0"/>
              <a:t>Coke Drum Management Through Knowledge</a:t>
            </a:r>
            <a:endParaRPr dirty="0"/>
          </a:p>
        </p:txBody>
      </p:sp>
      <p:pic>
        <p:nvPicPr>
          <p:cNvPr id="6" name="Picture 4" descr="cialogo.jpg"/>
          <p:cNvPicPr>
            <a:picLocks noChangeAspect="1"/>
          </p:cNvPicPr>
          <p:nvPr/>
        </p:nvPicPr>
        <p:blipFill>
          <a:blip r:embed="rId3"/>
          <a:srcRect/>
          <a:stretch>
            <a:fillRect/>
          </a:stretch>
        </p:blipFill>
        <p:spPr bwMode="auto">
          <a:xfrm>
            <a:off x="7742771" y="6166126"/>
            <a:ext cx="1212850" cy="577850"/>
          </a:xfrm>
          <a:prstGeom prst="rect">
            <a:avLst/>
          </a:prstGeom>
          <a:noFill/>
          <a:ln w="9525">
            <a:noFill/>
            <a:miter lim="800000"/>
            <a:headEnd/>
            <a:tailEnd/>
          </a:ln>
        </p:spPr>
      </p:pic>
      <p:sp>
        <p:nvSpPr>
          <p:cNvPr id="5" name="Title 1"/>
          <p:cNvSpPr txBox="1">
            <a:spLocks/>
          </p:cNvSpPr>
          <p:nvPr/>
        </p:nvSpPr>
        <p:spPr bwMode="auto">
          <a:xfrm>
            <a:off x="1957512" y="5746262"/>
            <a:ext cx="6391683" cy="571500"/>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lvl="0" indent="0" defTabSz="457200" rtl="0" eaLnBrk="1" fontAlgn="auto" latinLnBrk="0" hangingPunct="1">
              <a:lnSpc>
                <a:spcPct val="100000"/>
              </a:lnSpc>
              <a:spcBef>
                <a:spcPct val="0"/>
              </a:spcBef>
              <a:spcAft>
                <a:spcPts val="0"/>
              </a:spcAft>
              <a:buClrTx/>
              <a:buSzTx/>
              <a:buFontTx/>
              <a:buNone/>
              <a:tabLst/>
              <a:defRPr/>
            </a:pPr>
            <a:r>
              <a:rPr kumimoji="0" lang="en-US" sz="2400" b="1" i="0" u="none" strike="noStrike" kern="0" cap="none" spc="0" normalizeH="0" baseline="0" noProof="0" dirty="0" smtClean="0">
                <a:ln>
                  <a:noFill/>
                </a:ln>
                <a:solidFill>
                  <a:srgbClr val="000000"/>
                </a:solidFill>
                <a:effectLst/>
                <a:uLnTx/>
                <a:uFillTx/>
                <a:latin typeface="+mj-lt"/>
                <a:ea typeface="+mj-ea"/>
                <a:cs typeface="+mj-cs"/>
              </a:rPr>
              <a:t>  Find</a:t>
            </a:r>
            <a:r>
              <a:rPr kumimoji="0" lang="en-US" sz="2400" b="1" i="0" u="none" strike="noStrike" kern="0" cap="none" spc="0" normalizeH="0" noProof="0" dirty="0" smtClean="0">
                <a:ln>
                  <a:noFill/>
                </a:ln>
                <a:solidFill>
                  <a:srgbClr val="000000"/>
                </a:solidFill>
                <a:effectLst/>
                <a:uLnTx/>
                <a:uFillTx/>
                <a:latin typeface="+mj-lt"/>
                <a:ea typeface="+mj-ea"/>
                <a:cs typeface="+mj-cs"/>
              </a:rPr>
              <a:t> us online at </a:t>
            </a:r>
            <a:r>
              <a:rPr kumimoji="0" lang="en-US" sz="2400" b="1" i="0" u="none" strike="noStrike" kern="0" cap="none" spc="0" normalizeH="0" noProof="0" dirty="0" err="1" smtClean="0">
                <a:ln>
                  <a:noFill/>
                </a:ln>
                <a:solidFill>
                  <a:srgbClr val="000000"/>
                </a:solidFill>
                <a:effectLst/>
                <a:uLnTx/>
                <a:uFillTx/>
                <a:latin typeface="+mj-lt"/>
                <a:ea typeface="+mj-ea"/>
                <a:cs typeface="+mj-cs"/>
              </a:rPr>
              <a:t>www.cia-inspection.com</a:t>
            </a:r>
            <a:endParaRPr kumimoji="0" lang="en-US" sz="2400" b="1" i="0" u="none" strike="noStrike" kern="0" cap="none" spc="0" normalizeH="0" baseline="0" noProof="0" dirty="0">
              <a:ln>
                <a:noFill/>
              </a:ln>
              <a:solidFill>
                <a:srgbClr val="000000"/>
              </a:solidFill>
              <a:effectLst/>
              <a:uLnTx/>
              <a:uFillTx/>
              <a:latin typeface="+mj-lt"/>
              <a:ea typeface="+mj-ea"/>
              <a:cs typeface="+mj-cs"/>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557735"/>
            <a:ext cx="6858000" cy="571500"/>
          </a:xfrm>
        </p:spPr>
        <p:txBody>
          <a:bodyPr rtlCol="0">
            <a:normAutofit/>
          </a:bodyPr>
          <a:lstStyle/>
          <a:p>
            <a:pPr fontAlgn="auto">
              <a:spcAft>
                <a:spcPts val="0"/>
              </a:spcAft>
              <a:defRPr/>
            </a:pPr>
            <a:r>
              <a:rPr lang="en-US" dirty="0" smtClean="0"/>
              <a:t>CIA Inspection - Background</a:t>
            </a:r>
            <a:endParaRPr dirty="0"/>
          </a:p>
        </p:txBody>
      </p:sp>
      <p:pic>
        <p:nvPicPr>
          <p:cNvPr id="7" name="Picture 6"/>
          <p:cNvPicPr>
            <a:picLocks noChangeAspect="1"/>
          </p:cNvPicPr>
          <p:nvPr/>
        </p:nvPicPr>
        <p:blipFill>
          <a:blip r:embed="rId2"/>
          <a:stretch>
            <a:fillRect/>
          </a:stretch>
        </p:blipFill>
        <p:spPr>
          <a:xfrm>
            <a:off x="1828800" y="1238250"/>
            <a:ext cx="4660900" cy="2895600"/>
          </a:xfrm>
          <a:prstGeom prst="rect">
            <a:avLst/>
          </a:prstGeom>
        </p:spPr>
      </p:pic>
      <p:pic>
        <p:nvPicPr>
          <p:cNvPr id="8" name="Picture 7"/>
          <p:cNvPicPr>
            <a:picLocks noChangeAspect="1"/>
          </p:cNvPicPr>
          <p:nvPr/>
        </p:nvPicPr>
        <p:blipFill>
          <a:blip r:embed="rId3"/>
          <a:stretch>
            <a:fillRect/>
          </a:stretch>
        </p:blipFill>
        <p:spPr>
          <a:xfrm>
            <a:off x="6489700" y="996950"/>
            <a:ext cx="2489200" cy="3136900"/>
          </a:xfrm>
          <a:prstGeom prst="rect">
            <a:avLst/>
          </a:prstGeom>
        </p:spPr>
      </p:pic>
      <p:sp>
        <p:nvSpPr>
          <p:cNvPr id="9" name="TextBox 8"/>
          <p:cNvSpPr txBox="1"/>
          <p:nvPr/>
        </p:nvSpPr>
        <p:spPr>
          <a:xfrm>
            <a:off x="1828800" y="4393239"/>
            <a:ext cx="7035249" cy="1954381"/>
          </a:xfrm>
          <a:prstGeom prst="rect">
            <a:avLst/>
          </a:prstGeom>
          <a:noFill/>
        </p:spPr>
        <p:txBody>
          <a:bodyPr wrap="square" rtlCol="0">
            <a:spAutoFit/>
          </a:bodyPr>
          <a:lstStyle/>
          <a:p>
            <a:pPr>
              <a:spcAft>
                <a:spcPts val="600"/>
              </a:spcAft>
              <a:buClr>
                <a:schemeClr val="tx1">
                  <a:lumMod val="50000"/>
                  <a:lumOff val="50000"/>
                </a:schemeClr>
              </a:buClr>
              <a:buFont typeface="Arial"/>
              <a:buChar char="•"/>
            </a:pPr>
            <a:r>
              <a:rPr lang="en-US" sz="2200" dirty="0" smtClean="0">
                <a:latin typeface="+mn-lt"/>
              </a:rPr>
              <a:t> Developed custom </a:t>
            </a:r>
            <a:r>
              <a:rPr lang="en-US" sz="2200" dirty="0" err="1" smtClean="0">
                <a:latin typeface="+mn-lt"/>
              </a:rPr>
              <a:t>DrumView</a:t>
            </a:r>
            <a:r>
              <a:rPr lang="en-US" sz="2200" dirty="0" smtClean="0">
                <a:latin typeface="+mn-lt"/>
              </a:rPr>
              <a:t> software to present data</a:t>
            </a:r>
          </a:p>
          <a:p>
            <a:pPr>
              <a:spcAft>
                <a:spcPts val="600"/>
              </a:spcAft>
              <a:buClr>
                <a:schemeClr val="tx1">
                  <a:lumMod val="50000"/>
                  <a:lumOff val="50000"/>
                </a:schemeClr>
              </a:buClr>
              <a:buFont typeface="Arial"/>
              <a:buChar char="•"/>
            </a:pPr>
            <a:r>
              <a:rPr lang="en-US" sz="2200" dirty="0" smtClean="0">
                <a:latin typeface="+mn-lt"/>
              </a:rPr>
              <a:t> Laser profile maps allow comparisons from scan to scan</a:t>
            </a:r>
          </a:p>
          <a:p>
            <a:pPr>
              <a:spcAft>
                <a:spcPts val="600"/>
              </a:spcAft>
              <a:buClr>
                <a:schemeClr val="tx1">
                  <a:lumMod val="50000"/>
                  <a:lumOff val="50000"/>
                </a:schemeClr>
              </a:buClr>
              <a:buFont typeface="Arial"/>
              <a:buChar char="•"/>
            </a:pPr>
            <a:r>
              <a:rPr lang="en-US" sz="2200" dirty="0" smtClean="0">
                <a:latin typeface="+mn-lt"/>
              </a:rPr>
              <a:t> Profile sections and polar plots provide details on drum      shape and changes</a:t>
            </a:r>
          </a:p>
          <a:p>
            <a:pPr>
              <a:buFont typeface="Arial"/>
              <a:buChar char="•"/>
            </a:pPr>
            <a:endParaRPr lang="en-US" dirty="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520880"/>
            <a:ext cx="6858000" cy="571500"/>
          </a:xfrm>
        </p:spPr>
        <p:txBody>
          <a:bodyPr rtlCol="0">
            <a:normAutofit/>
          </a:bodyPr>
          <a:lstStyle/>
          <a:p>
            <a:pPr fontAlgn="auto">
              <a:spcAft>
                <a:spcPts val="0"/>
              </a:spcAft>
              <a:defRPr/>
            </a:pPr>
            <a:r>
              <a:rPr lang="en-US" dirty="0" smtClean="0"/>
              <a:t>CIA Inspection - Background</a:t>
            </a:r>
            <a:endParaRPr dirty="0"/>
          </a:p>
        </p:txBody>
      </p:sp>
      <p:sp>
        <p:nvSpPr>
          <p:cNvPr id="9" name="TextBox 8"/>
          <p:cNvSpPr txBox="1"/>
          <p:nvPr/>
        </p:nvSpPr>
        <p:spPr>
          <a:xfrm>
            <a:off x="1828801" y="5070021"/>
            <a:ext cx="6858000" cy="1631216"/>
          </a:xfrm>
          <a:prstGeom prst="rect">
            <a:avLst/>
          </a:prstGeom>
          <a:noFill/>
        </p:spPr>
        <p:txBody>
          <a:bodyPr wrap="square" rtlCol="0">
            <a:spAutoFit/>
          </a:bodyPr>
          <a:lstStyle/>
          <a:p>
            <a:pPr>
              <a:spcAft>
                <a:spcPts val="600"/>
              </a:spcAft>
              <a:buClr>
                <a:schemeClr val="tx1">
                  <a:lumMod val="50000"/>
                  <a:lumOff val="50000"/>
                </a:schemeClr>
              </a:buClr>
              <a:buFont typeface="Arial"/>
              <a:buChar char="•"/>
            </a:pPr>
            <a:r>
              <a:rPr lang="en-US" sz="2200" dirty="0" smtClean="0">
                <a:latin typeface="+mn-lt"/>
              </a:rPr>
              <a:t> </a:t>
            </a:r>
            <a:r>
              <a:rPr lang="en-US" sz="2400" dirty="0" smtClean="0">
                <a:latin typeface="+mn-lt"/>
              </a:rPr>
              <a:t>Visual inspection is recorded to DVD for site review</a:t>
            </a:r>
          </a:p>
          <a:p>
            <a:pPr>
              <a:spcAft>
                <a:spcPts val="600"/>
              </a:spcAft>
              <a:buClr>
                <a:schemeClr val="tx1">
                  <a:lumMod val="50000"/>
                  <a:lumOff val="50000"/>
                </a:schemeClr>
              </a:buClr>
              <a:buFont typeface="Arial"/>
              <a:buChar char="•"/>
            </a:pPr>
            <a:r>
              <a:rPr lang="en-US" sz="2400" dirty="0" smtClean="0">
                <a:latin typeface="+mn-lt"/>
              </a:rPr>
              <a:t> When “visual indications” are seen further NDE is required to determine severity</a:t>
            </a:r>
          </a:p>
          <a:p>
            <a:pPr>
              <a:spcAft>
                <a:spcPts val="600"/>
              </a:spcAft>
              <a:buClr>
                <a:schemeClr val="tx1">
                  <a:lumMod val="50000"/>
                  <a:lumOff val="50000"/>
                </a:schemeClr>
              </a:buClr>
              <a:buFont typeface="Arial"/>
              <a:buChar char="•"/>
            </a:pPr>
            <a:endParaRPr lang="en-US" dirty="0"/>
          </a:p>
        </p:txBody>
      </p:sp>
      <p:pic>
        <p:nvPicPr>
          <p:cNvPr id="6" name="Picture 5"/>
          <p:cNvPicPr>
            <a:picLocks noChangeAspect="1"/>
          </p:cNvPicPr>
          <p:nvPr/>
        </p:nvPicPr>
        <p:blipFill>
          <a:blip r:embed="rId2"/>
          <a:stretch>
            <a:fillRect/>
          </a:stretch>
        </p:blipFill>
        <p:spPr>
          <a:xfrm>
            <a:off x="2074568" y="1092379"/>
            <a:ext cx="5279245" cy="3982321"/>
          </a:xfrm>
          <a:prstGeom prst="rect">
            <a:avLst/>
          </a:prstGeom>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666750"/>
            <a:ext cx="6858000" cy="571500"/>
          </a:xfrm>
        </p:spPr>
        <p:txBody>
          <a:bodyPr rtlCol="0">
            <a:normAutofit/>
          </a:bodyPr>
          <a:lstStyle/>
          <a:p>
            <a:pPr fontAlgn="auto">
              <a:spcAft>
                <a:spcPts val="0"/>
              </a:spcAft>
              <a:defRPr/>
            </a:pPr>
            <a:r>
              <a:rPr lang="en-US" dirty="0" smtClean="0"/>
              <a:t>Why Robotic Crack Detection?</a:t>
            </a:r>
            <a:endParaRPr dirty="0"/>
          </a:p>
        </p:txBody>
      </p:sp>
      <p:sp>
        <p:nvSpPr>
          <p:cNvPr id="3" name="Text Placeholder 2"/>
          <p:cNvSpPr>
            <a:spLocks noGrp="1"/>
          </p:cNvSpPr>
          <p:nvPr>
            <p:ph idx="1"/>
          </p:nvPr>
        </p:nvSpPr>
        <p:spPr>
          <a:xfrm>
            <a:off x="1828800" y="1457324"/>
            <a:ext cx="6858000" cy="4978083"/>
          </a:xfrm>
        </p:spPr>
        <p:txBody>
          <a:bodyPr rtlCol="0">
            <a:noAutofit/>
          </a:bodyPr>
          <a:lstStyle/>
          <a:p>
            <a:pPr>
              <a:spcAft>
                <a:spcPts val="600"/>
              </a:spcAft>
              <a:defRPr/>
            </a:pPr>
            <a:r>
              <a:rPr lang="en-US" sz="2400" dirty="0" smtClean="0"/>
              <a:t>Visual indications lead to questions: </a:t>
            </a:r>
            <a:br>
              <a:rPr lang="en-US" sz="2400" dirty="0" smtClean="0"/>
            </a:br>
            <a:r>
              <a:rPr lang="en-US" sz="2400" dirty="0" smtClean="0"/>
              <a:t>“Is it a crack? How deep?   How long?   </a:t>
            </a:r>
            <a:br>
              <a:rPr lang="en-US" sz="2400" dirty="0" smtClean="0"/>
            </a:br>
            <a:r>
              <a:rPr lang="en-US" sz="2400" dirty="0" smtClean="0"/>
              <a:t>  How serious?”</a:t>
            </a:r>
          </a:p>
          <a:p>
            <a:pPr>
              <a:spcAft>
                <a:spcPts val="600"/>
              </a:spcAft>
              <a:defRPr/>
            </a:pPr>
            <a:r>
              <a:rPr lang="en-US" sz="2400" dirty="0" smtClean="0"/>
              <a:t>Coke Drum NDE has always required a shutdown or extended cycle time and is time consuming, difficult to manage and expensive</a:t>
            </a:r>
          </a:p>
          <a:p>
            <a:pPr>
              <a:spcAft>
                <a:spcPts val="600"/>
              </a:spcAft>
              <a:defRPr/>
            </a:pPr>
            <a:r>
              <a:rPr lang="en-US" sz="2400" dirty="0" smtClean="0"/>
              <a:t>CIA developed an innovative solution: utilize Remote Robotic Crack Detection while drums are online</a:t>
            </a:r>
          </a:p>
          <a:p>
            <a:pPr marL="342900" lvl="1" indent="-342900">
              <a:spcAft>
                <a:spcPts val="600"/>
              </a:spcAft>
              <a:buClr>
                <a:schemeClr val="tx1">
                  <a:lumMod val="50000"/>
                  <a:lumOff val="50000"/>
                </a:schemeClr>
              </a:buClr>
              <a:buSzPct val="130000"/>
              <a:buFont typeface="Arial" charset="0"/>
              <a:buChar char="•"/>
              <a:defRPr/>
            </a:pPr>
            <a:r>
              <a:rPr lang="en-US" sz="2400" dirty="0" smtClean="0">
                <a:cs typeface="ＭＳ Ｐゴシック" charset="-128"/>
              </a:rPr>
              <a:t>Significant challenges to operating in a coke drum have been overcome through good design and testing</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666750"/>
            <a:ext cx="6858000" cy="571500"/>
          </a:xfrm>
        </p:spPr>
        <p:txBody>
          <a:bodyPr rtlCol="0">
            <a:normAutofit/>
          </a:bodyPr>
          <a:lstStyle/>
          <a:p>
            <a:pPr fontAlgn="auto">
              <a:spcAft>
                <a:spcPts val="0"/>
              </a:spcAft>
              <a:defRPr/>
            </a:pPr>
            <a:r>
              <a:rPr lang="en-US" dirty="0" smtClean="0"/>
              <a:t>Why ACFM?</a:t>
            </a:r>
            <a:endParaRPr dirty="0"/>
          </a:p>
        </p:txBody>
      </p:sp>
      <p:sp>
        <p:nvSpPr>
          <p:cNvPr id="3" name="Text Placeholder 2"/>
          <p:cNvSpPr>
            <a:spLocks noGrp="1"/>
          </p:cNvSpPr>
          <p:nvPr>
            <p:ph idx="1"/>
          </p:nvPr>
        </p:nvSpPr>
        <p:spPr>
          <a:xfrm>
            <a:off x="1828800" y="1457325"/>
            <a:ext cx="6858000" cy="4668838"/>
          </a:xfrm>
        </p:spPr>
        <p:txBody>
          <a:bodyPr rtlCol="0">
            <a:normAutofit/>
          </a:bodyPr>
          <a:lstStyle/>
          <a:p>
            <a:pPr eaLnBrk="1" hangingPunct="1"/>
            <a:r>
              <a:rPr lang="en-GB" sz="2400" dirty="0" smtClean="0">
                <a:ea typeface="+mn-ea"/>
                <a:cs typeface="+mn-cs"/>
              </a:rPr>
              <a:t>Alternating Current Field Measurement</a:t>
            </a:r>
            <a:br>
              <a:rPr lang="en-GB" sz="2400" dirty="0" smtClean="0">
                <a:ea typeface="+mn-ea"/>
                <a:cs typeface="+mn-cs"/>
              </a:rPr>
            </a:br>
            <a:endParaRPr lang="en-GB" sz="2400" dirty="0" smtClean="0">
              <a:ea typeface="+mn-ea"/>
              <a:cs typeface="+mn-cs"/>
            </a:endParaRPr>
          </a:p>
          <a:p>
            <a:pPr eaLnBrk="1" hangingPunct="1"/>
            <a:r>
              <a:rPr lang="en-GB" sz="2400" dirty="0" smtClean="0">
                <a:ea typeface="+mn-ea"/>
                <a:cs typeface="+mn-cs"/>
              </a:rPr>
              <a:t>Electromagnetic technique for detecting and sizing surface-breaking defects</a:t>
            </a:r>
          </a:p>
          <a:p>
            <a:pPr lvl="1" eaLnBrk="1" hangingPunct="1"/>
            <a:r>
              <a:rPr lang="en-GB" sz="2400" dirty="0" smtClean="0">
                <a:ea typeface="+mn-ea"/>
              </a:rPr>
              <a:t>works through coatings</a:t>
            </a:r>
          </a:p>
          <a:p>
            <a:pPr lvl="1" eaLnBrk="1" hangingPunct="1"/>
            <a:r>
              <a:rPr lang="en-GB" sz="2400" dirty="0" smtClean="0">
                <a:ea typeface="+mn-ea"/>
              </a:rPr>
              <a:t>works at welds</a:t>
            </a:r>
          </a:p>
          <a:p>
            <a:pPr lvl="1" eaLnBrk="1" hangingPunct="1"/>
            <a:r>
              <a:rPr lang="en-GB" sz="2400" dirty="0" smtClean="0">
                <a:ea typeface="+mn-ea"/>
              </a:rPr>
              <a:t>works underwater</a:t>
            </a:r>
          </a:p>
          <a:p>
            <a:pPr lvl="1" eaLnBrk="1" hangingPunct="1"/>
            <a:r>
              <a:rPr lang="en-GB" sz="2400" dirty="0" smtClean="0">
                <a:ea typeface="+mn-ea"/>
              </a:rPr>
              <a:t>works on hot or cold surfaces</a:t>
            </a:r>
          </a:p>
          <a:p>
            <a:pPr lvl="1" eaLnBrk="1" hangingPunct="1"/>
            <a:r>
              <a:rPr lang="en-GB" sz="2400" dirty="0" smtClean="0">
                <a:ea typeface="+mn-ea"/>
              </a:rPr>
              <a:t>works on all metals</a:t>
            </a:r>
          </a:p>
          <a:p>
            <a:pPr marL="420624" indent="-384048" fontAlgn="auto">
              <a:spcBef>
                <a:spcPct val="50000"/>
              </a:spcBef>
              <a:spcAft>
                <a:spcPts val="0"/>
              </a:spcAft>
              <a:buNone/>
              <a:defRPr/>
            </a:pPr>
            <a:endParaRPr lang="en-US" sz="2400" dirty="0" smtClean="0">
              <a:ea typeface="+mn-ea"/>
            </a:endParaRPr>
          </a:p>
        </p:txBody>
      </p:sp>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TIMING" val="|4.6|1.1|1.3|1.2|1.9"/>
</p:tagLst>
</file>

<file path=ppt/theme/theme1.xml><?xml version="1.0" encoding="utf-8"?>
<a:theme xmlns:a="http://schemas.openxmlformats.org/drawingml/2006/main" name="2011_Inspection_Summit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2011_Inspection_Summit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2011_Inspection_Summit_Template.potx</Template>
  <TotalTime>6602</TotalTime>
  <Words>2282</Words>
  <Application>Microsoft Macintosh PowerPoint</Application>
  <PresentationFormat>On-screen Show (4:3)</PresentationFormat>
  <Paragraphs>372</Paragraphs>
  <Slides>51</Slides>
  <Notes>7</Notes>
  <HiddenSlides>1</HiddenSlides>
  <MMClips>2</MMClips>
  <ScaleCrop>false</ScaleCrop>
  <HeadingPairs>
    <vt:vector size="6" baseType="variant">
      <vt:variant>
        <vt:lpstr>Design Template</vt:lpstr>
      </vt:variant>
      <vt:variant>
        <vt:i4>2</vt:i4>
      </vt:variant>
      <vt:variant>
        <vt:lpstr>Embedded OLE Servers</vt:lpstr>
      </vt:variant>
      <vt:variant>
        <vt:i4>2</vt:i4>
      </vt:variant>
      <vt:variant>
        <vt:lpstr>Slide Titles</vt:lpstr>
      </vt:variant>
      <vt:variant>
        <vt:i4>51</vt:i4>
      </vt:variant>
    </vt:vector>
  </HeadingPairs>
  <TitlesOfParts>
    <vt:vector size="55" baseType="lpstr">
      <vt:lpstr>2011_Inspection_Summit_Template</vt:lpstr>
      <vt:lpstr>1_2011_Inspection_Summit_Template</vt:lpstr>
      <vt:lpstr>Bitmap Image</vt:lpstr>
      <vt:lpstr>Worksheet</vt:lpstr>
      <vt:lpstr>Slide 1</vt:lpstr>
      <vt:lpstr>Slide 2</vt:lpstr>
      <vt:lpstr>Slide 3</vt:lpstr>
      <vt:lpstr>Slide 4</vt:lpstr>
      <vt:lpstr>CIA Inspection - Background</vt:lpstr>
      <vt:lpstr>CIA Inspection - Background</vt:lpstr>
      <vt:lpstr>CIA Inspection - Background</vt:lpstr>
      <vt:lpstr>Why Robotic Crack Detection?</vt:lpstr>
      <vt:lpstr>Why ACFM?</vt:lpstr>
      <vt:lpstr>Introduction to ACFM</vt:lpstr>
      <vt:lpstr>Introduction to ACFM</vt:lpstr>
      <vt:lpstr>Introduction to ACFM</vt:lpstr>
      <vt:lpstr>ACFM Technology</vt:lpstr>
      <vt:lpstr>ACFM Technology</vt:lpstr>
      <vt:lpstr>ACFM Arrays</vt:lpstr>
      <vt:lpstr>ACFM – An NDE Solution</vt:lpstr>
      <vt:lpstr>ACFM Uses</vt:lpstr>
      <vt:lpstr>Remote Robotic Crawler System for Coke Drums</vt:lpstr>
      <vt:lpstr>Applying ACFM to a Coke Drum</vt:lpstr>
      <vt:lpstr>ACFM Development Timeline</vt:lpstr>
      <vt:lpstr>Remote Robotic Crack Detection System</vt:lpstr>
      <vt:lpstr>Slide 22</vt:lpstr>
      <vt:lpstr>Slide 23</vt:lpstr>
      <vt:lpstr>Slide 24</vt:lpstr>
      <vt:lpstr>Slide 25</vt:lpstr>
      <vt:lpstr>Slide 26</vt:lpstr>
      <vt:lpstr>Slide 27</vt:lpstr>
      <vt:lpstr>ACFM Training and Certification</vt:lpstr>
      <vt:lpstr>Training and Certification - March 2010 </vt:lpstr>
      <vt:lpstr>ACFM Certification Trial</vt:lpstr>
      <vt:lpstr>ACFM Certification Trial</vt:lpstr>
      <vt:lpstr>ACFM Certification Trial</vt:lpstr>
      <vt:lpstr>October 2010 – Field Deployment</vt:lpstr>
      <vt:lpstr>October 2010 – Field Trial Deployment</vt:lpstr>
      <vt:lpstr>October 2010 Field Data – Full Page Report</vt:lpstr>
      <vt:lpstr>October 2010 Field Data – Full Page Report</vt:lpstr>
      <vt:lpstr>October 2010 Field Data – Cladding Stretch Marks</vt:lpstr>
      <vt:lpstr>October 2010 Field Data – LDPs C5-4 and C5-5</vt:lpstr>
      <vt:lpstr>October 2010 Field Data – LDPs C5-4 and C5-5</vt:lpstr>
      <vt:lpstr>October 2010 Field Data – LDP C5-8</vt:lpstr>
      <vt:lpstr>October 2010 Field Data – LDP C5-8</vt:lpstr>
      <vt:lpstr>October 2010 Field Data – North Repair</vt:lpstr>
      <vt:lpstr>October 2010 Field Data – North Repair</vt:lpstr>
      <vt:lpstr>October 2010 Field Data – North Repair</vt:lpstr>
      <vt:lpstr>October 2010 Field Data – Observations</vt:lpstr>
      <vt:lpstr>Results</vt:lpstr>
      <vt:lpstr>Analysis – Requirements for Industry Acceptance</vt:lpstr>
      <vt:lpstr>Analysis – Results from Field</vt:lpstr>
      <vt:lpstr>Analysis – Results from Field</vt:lpstr>
      <vt:lpstr>Next steps</vt:lpstr>
      <vt:lpstr>Coke Drum Management Through Knowledge</vt:lpstr>
    </vt:vector>
  </TitlesOfParts>
  <Company>api.org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Anais Latortue</dc:creator>
  <cp:lastModifiedBy>Stephen Park</cp:lastModifiedBy>
  <cp:revision>66</cp:revision>
  <dcterms:created xsi:type="dcterms:W3CDTF">2011-01-25T20:03:29Z</dcterms:created>
  <dcterms:modified xsi:type="dcterms:W3CDTF">2011-01-25T20:04:48Z</dcterms:modified>
</cp:coreProperties>
</file>